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heme/themeOverride33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34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35.xml" ContentType="application/vnd.openxmlformats-officedocument.themeOverride+xml"/>
  <Override PartName="/ppt/notesSlides/notesSlide38.xml" ContentType="application/vnd.openxmlformats-officedocument.presentationml.notesSlide+xml"/>
  <Override PartName="/ppt/theme/themeOverride36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37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44.xml" ContentType="application/vnd.openxmlformats-officedocument.themeOverride+xml"/>
  <Override PartName="/ppt/notesSlides/notesSlide42.xml" ContentType="application/vnd.openxmlformats-officedocument.presentationml.notesSlide+xml"/>
  <Override PartName="/ppt/theme/themeOverride45.xml" ContentType="application/vnd.openxmlformats-officedocument.themeOverride+xml"/>
  <Override PartName="/ppt/notesSlides/notesSlide43.xml" ContentType="application/vnd.openxmlformats-officedocument.presentationml.notesSlide+xml"/>
  <Override PartName="/ppt/theme/themeOverride46.xml" ContentType="application/vnd.openxmlformats-officedocument.themeOverride+xml"/>
  <Override PartName="/ppt/notesSlides/notesSlide44.xml" ContentType="application/vnd.openxmlformats-officedocument.presentationml.notesSlide+xml"/>
  <Override PartName="/ppt/theme/themeOverride47.xml" ContentType="application/vnd.openxmlformats-officedocument.themeOverride+xml"/>
  <Override PartName="/ppt/notesSlides/notesSlide45.xml" ContentType="application/vnd.openxmlformats-officedocument.presentationml.notesSl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661" r:id="rId2"/>
    <p:sldId id="640" r:id="rId3"/>
    <p:sldId id="589" r:id="rId4"/>
    <p:sldId id="643" r:id="rId5"/>
    <p:sldId id="644" r:id="rId6"/>
    <p:sldId id="645" r:id="rId7"/>
    <p:sldId id="646" r:id="rId8"/>
    <p:sldId id="647" r:id="rId9"/>
    <p:sldId id="641" r:id="rId10"/>
    <p:sldId id="642" r:id="rId11"/>
    <p:sldId id="593" r:id="rId12"/>
    <p:sldId id="594" r:id="rId13"/>
    <p:sldId id="595" r:id="rId14"/>
    <p:sldId id="596" r:id="rId15"/>
    <p:sldId id="597" r:id="rId16"/>
    <p:sldId id="598" r:id="rId17"/>
    <p:sldId id="599" r:id="rId18"/>
    <p:sldId id="638" r:id="rId19"/>
    <p:sldId id="639" r:id="rId20"/>
    <p:sldId id="605" r:id="rId21"/>
    <p:sldId id="606" r:id="rId22"/>
    <p:sldId id="607" r:id="rId23"/>
    <p:sldId id="608" r:id="rId24"/>
    <p:sldId id="609" r:id="rId25"/>
    <p:sldId id="650" r:id="rId26"/>
    <p:sldId id="612" r:id="rId27"/>
    <p:sldId id="613" r:id="rId28"/>
    <p:sldId id="614" r:id="rId29"/>
    <p:sldId id="615" r:id="rId30"/>
    <p:sldId id="616" r:id="rId31"/>
    <p:sldId id="618" r:id="rId32"/>
    <p:sldId id="619" r:id="rId33"/>
    <p:sldId id="620" r:id="rId34"/>
    <p:sldId id="621" r:id="rId35"/>
    <p:sldId id="622" r:id="rId36"/>
    <p:sldId id="648" r:id="rId37"/>
    <p:sldId id="649" r:id="rId38"/>
    <p:sldId id="623" r:id="rId39"/>
    <p:sldId id="624" r:id="rId40"/>
    <p:sldId id="637" r:id="rId41"/>
    <p:sldId id="625" r:id="rId42"/>
    <p:sldId id="626" r:id="rId43"/>
    <p:sldId id="627" r:id="rId44"/>
    <p:sldId id="628" r:id="rId45"/>
    <p:sldId id="629" r:id="rId46"/>
    <p:sldId id="651" r:id="rId47"/>
    <p:sldId id="652" r:id="rId48"/>
    <p:sldId id="653" r:id="rId49"/>
    <p:sldId id="654" r:id="rId50"/>
    <p:sldId id="655" r:id="rId51"/>
    <p:sldId id="656" r:id="rId52"/>
    <p:sldId id="657" r:id="rId53"/>
    <p:sldId id="658" r:id="rId54"/>
    <p:sldId id="659" r:id="rId55"/>
    <p:sldId id="630" r:id="rId56"/>
    <p:sldId id="631" r:id="rId57"/>
    <p:sldId id="632" r:id="rId58"/>
    <p:sldId id="633" r:id="rId59"/>
    <p:sldId id="634" r:id="rId60"/>
    <p:sldId id="660" r:id="rId61"/>
    <p:sldId id="587" r:id="rId6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rgbClr val="FFFFFF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rgbClr val="FFFFFF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rgbClr val="FFFFFF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rgbClr val="FFFFFF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rgbClr val="FFFFFF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rgbClr val="FFFFFF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rgbClr val="FFFFFF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rgbClr val="FFFFFF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rgbClr val="FFFFFF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66"/>
    <a:srgbClr val="FFFFFF"/>
    <a:srgbClr val="FF0000"/>
    <a:srgbClr val="FF66CC"/>
    <a:srgbClr val="6600FF"/>
    <a:srgbClr val="FFFF99"/>
    <a:srgbClr val="D60093"/>
    <a:srgbClr val="FDF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1" autoAdjust="0"/>
    <p:restoredTop sz="89889" autoAdjust="0"/>
  </p:normalViewPr>
  <p:slideViewPr>
    <p:cSldViewPr snapToGrid="0" snapToObjects="1">
      <p:cViewPr varScale="1">
        <p:scale>
          <a:sx n="92" d="100"/>
          <a:sy n="92" d="100"/>
        </p:scale>
        <p:origin x="172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0" d="100"/>
          <a:sy n="60" d="100"/>
        </p:scale>
        <p:origin x="-1764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38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38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38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409B670-7D40-4EAE-982E-D4F549CD35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0148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68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F7AC7C2-034C-43C6-82AA-334E648337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30553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759C9681-705D-4509-9597-9AB1B598708F}" type="slidenum">
              <a:rPr lang="en-US" altLang="zh-CN" sz="1200" b="0" smtClean="0">
                <a:solidFill>
                  <a:schemeClr val="tx1"/>
                </a:solidFill>
              </a:rPr>
              <a:pPr/>
              <a:t>2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08175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268C0CB8-B171-41E5-A74A-22206FA36783}" type="slidenum">
              <a:rPr lang="en-US" altLang="zh-CN" sz="1200" b="0" smtClean="0">
                <a:solidFill>
                  <a:schemeClr val="tx1"/>
                </a:solidFill>
              </a:rPr>
              <a:pPr/>
              <a:t>14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9670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CD8750B6-3455-4C91-A978-1C5311191CCF}" type="slidenum">
              <a:rPr lang="en-US" altLang="zh-CN" sz="1200" b="0" smtClean="0">
                <a:solidFill>
                  <a:schemeClr val="tx1"/>
                </a:solidFill>
              </a:rPr>
              <a:pPr/>
              <a:t>15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14046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A3FCBF06-1ECB-4CFD-A8BC-294A696425FF}" type="slidenum">
              <a:rPr lang="en-US" altLang="zh-CN" sz="1200" b="0" smtClean="0">
                <a:solidFill>
                  <a:schemeClr val="tx1"/>
                </a:solidFill>
              </a:rPr>
              <a:pPr/>
              <a:t>16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39800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2859D166-453C-4D03-86A3-33AFD3365A6A}" type="slidenum">
              <a:rPr lang="en-US" altLang="zh-CN" sz="1200" b="0" smtClean="0">
                <a:solidFill>
                  <a:schemeClr val="tx1"/>
                </a:solidFill>
              </a:rPr>
              <a:pPr/>
              <a:t>17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61472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68623BD4-0293-418C-9A6D-3986EF2B0066}" type="slidenum">
              <a:rPr lang="en-US" altLang="zh-CN" sz="1200" b="0" smtClean="0">
                <a:solidFill>
                  <a:schemeClr val="tx1"/>
                </a:solidFill>
              </a:rPr>
              <a:pPr/>
              <a:t>18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88603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5FA188E8-F886-4C83-A0C0-345C8C5781E3}" type="slidenum">
              <a:rPr lang="en-US" altLang="zh-CN" sz="1200" b="0" smtClean="0">
                <a:solidFill>
                  <a:schemeClr val="tx1"/>
                </a:solidFill>
              </a:rPr>
              <a:pPr/>
              <a:t>19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71975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2A389BD6-3AD8-4012-95DE-5289ED8EE147}" type="slidenum">
              <a:rPr lang="en-US" altLang="zh-CN" sz="1200" b="0" smtClean="0">
                <a:solidFill>
                  <a:schemeClr val="tx1"/>
                </a:solidFill>
              </a:rPr>
              <a:pPr/>
              <a:t>20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23618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1742B8B9-1F2F-4D62-B6BC-CBF5C6C19E7D}" type="slidenum">
              <a:rPr lang="en-US" altLang="zh-CN" sz="1200" b="0" smtClean="0">
                <a:solidFill>
                  <a:schemeClr val="tx1"/>
                </a:solidFill>
              </a:rPr>
              <a:pPr/>
              <a:t>21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26822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6A2B9C37-485D-479F-8DFA-172D14D4A088}" type="slidenum">
              <a:rPr lang="en-US" altLang="zh-CN" sz="1200" b="0" smtClean="0">
                <a:solidFill>
                  <a:schemeClr val="tx1"/>
                </a:solidFill>
              </a:rPr>
              <a:pPr/>
              <a:t>22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42118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16D8AE54-1699-442D-80E3-CBA30F940A55}" type="slidenum">
              <a:rPr lang="en-US" altLang="zh-CN" sz="1200" b="0" smtClean="0">
                <a:solidFill>
                  <a:schemeClr val="tx1"/>
                </a:solidFill>
              </a:rPr>
              <a:pPr/>
              <a:t>23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61673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CF55B574-6FD0-4349-B05B-B7B9FBE4F5D5}" type="slidenum">
              <a:rPr lang="en-US" altLang="zh-CN" sz="1200" b="0" smtClean="0">
                <a:solidFill>
                  <a:schemeClr val="tx1"/>
                </a:solidFill>
              </a:rPr>
              <a:pPr/>
              <a:t>3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22802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66083853-B09A-4558-96BF-2210AC0148A0}" type="slidenum">
              <a:rPr lang="en-US" altLang="zh-CN" sz="1200" b="0" smtClean="0">
                <a:solidFill>
                  <a:schemeClr val="tx1"/>
                </a:solidFill>
              </a:rPr>
              <a:pPr/>
              <a:t>24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zh-CN" altLang="en-US" dirty="0"/>
              <a:t>维持节点之间的可达关系，若</a:t>
            </a:r>
            <a:r>
              <a:rPr lang="en-US" altLang="zh-CN" dirty="0"/>
              <a:t>A-&gt;B</a:t>
            </a:r>
            <a:r>
              <a:rPr lang="zh-CN" altLang="en-US" dirty="0"/>
              <a:t>，且</a:t>
            </a:r>
            <a:r>
              <a:rPr lang="en-US" altLang="zh-CN" dirty="0"/>
              <a:t>B-&gt;A</a:t>
            </a:r>
            <a:r>
              <a:rPr lang="zh-CN" altLang="en-US" dirty="0"/>
              <a:t>，则发现了环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930815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6642308D-5C8E-41DA-840F-3E9B65AA6786}" type="slidenum">
              <a:rPr lang="en-US" altLang="zh-CN" sz="1200" b="0" smtClean="0">
                <a:solidFill>
                  <a:schemeClr val="tx1"/>
                </a:solidFill>
              </a:rPr>
              <a:pPr/>
              <a:t>26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47382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2B18C96C-BCE3-48A0-893D-974751A76C11}" type="slidenum">
              <a:rPr lang="en-US" altLang="zh-CN" sz="1200" b="0" smtClean="0">
                <a:solidFill>
                  <a:schemeClr val="tx1"/>
                </a:solidFill>
              </a:rPr>
              <a:pPr/>
              <a:t>27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44094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8E4ABE49-D0EE-4E82-ABF5-91EE613BA171}" type="slidenum">
              <a:rPr lang="en-US" altLang="zh-CN" sz="1200" b="0" smtClean="0">
                <a:solidFill>
                  <a:schemeClr val="tx1"/>
                </a:solidFill>
              </a:rPr>
              <a:pPr/>
              <a:t>28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88875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EF7F73A6-1E7F-4A19-8FE5-76CBB46B5816}" type="slidenum">
              <a:rPr lang="en-US" altLang="zh-CN" sz="1200" b="0" smtClean="0">
                <a:solidFill>
                  <a:schemeClr val="tx1"/>
                </a:solidFill>
              </a:rPr>
              <a:pPr/>
              <a:t>29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3135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DF4F5601-67DD-403B-83D7-1DC4B194516D}" type="slidenum">
              <a:rPr lang="en-US" altLang="zh-CN" sz="1200" b="0" smtClean="0">
                <a:solidFill>
                  <a:schemeClr val="tx1"/>
                </a:solidFill>
              </a:rPr>
              <a:pPr/>
              <a:t>30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53138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4B518AFB-BD76-4185-976A-311BD552500C}" type="slidenum">
              <a:rPr lang="en-US" altLang="zh-CN" sz="1200" b="0" smtClean="0">
                <a:solidFill>
                  <a:schemeClr val="tx1"/>
                </a:solidFill>
              </a:rPr>
              <a:pPr/>
              <a:t>31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96745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E3490968-F765-4362-BA9F-B73198068B57}" type="slidenum">
              <a:rPr lang="en-US" altLang="zh-CN" sz="1200" b="0" smtClean="0">
                <a:solidFill>
                  <a:schemeClr val="tx1"/>
                </a:solidFill>
              </a:rPr>
              <a:pPr/>
              <a:t>32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47906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237D8596-AD98-4D01-9C4A-52DCDF47ACF5}" type="slidenum">
              <a:rPr lang="en-US" altLang="zh-CN" sz="1200" b="0" smtClean="0">
                <a:solidFill>
                  <a:schemeClr val="tx1"/>
                </a:solidFill>
              </a:rPr>
              <a:pPr/>
              <a:t>33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91812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CD1C167F-0B61-4C2F-81F6-0DDA2A774A06}" type="slidenum">
              <a:rPr lang="en-US" altLang="zh-CN" sz="1200" b="0" smtClean="0">
                <a:solidFill>
                  <a:schemeClr val="tx1"/>
                </a:solidFill>
              </a:rPr>
              <a:pPr/>
              <a:t>34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02680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EE9EA708-0C1D-4DFF-9D48-A23C337698F4}" type="slidenum">
              <a:rPr lang="en-US" altLang="zh-CN" sz="1200" b="0" smtClean="0">
                <a:solidFill>
                  <a:schemeClr val="tx1"/>
                </a:solidFill>
              </a:rPr>
              <a:pPr/>
              <a:t>4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371620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75798A47-4660-420A-B62E-7A60CF9D5689}" type="slidenum">
              <a:rPr lang="en-US" altLang="zh-CN" sz="1200" b="0" smtClean="0">
                <a:solidFill>
                  <a:schemeClr val="tx1"/>
                </a:solidFill>
              </a:rPr>
              <a:pPr/>
              <a:t>35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036594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F4A14563-EC61-439E-B0BF-D777701A110D}" type="slidenum">
              <a:rPr lang="zh-CN" altLang="en-US" sz="1200" b="0" smtClean="0">
                <a:solidFill>
                  <a:schemeClr val="tx1"/>
                </a:solidFill>
              </a:rPr>
              <a:pPr/>
              <a:t>36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743812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8D204958-630D-4928-B300-8C0FEF9B1D4E}" type="slidenum">
              <a:rPr lang="zh-CN" altLang="en-US" sz="1200" b="0" smtClean="0">
                <a:solidFill>
                  <a:schemeClr val="tx1"/>
                </a:solidFill>
              </a:rPr>
              <a:pPr/>
              <a:t>37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460642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60596304-B51A-4900-AA9D-F9E0A092BEF7}" type="slidenum">
              <a:rPr lang="en-US" altLang="zh-CN" sz="1200" b="0" smtClean="0">
                <a:solidFill>
                  <a:schemeClr val="tx1"/>
                </a:solidFill>
              </a:rPr>
              <a:pPr/>
              <a:t>38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33258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FE311B37-F815-4F61-AF50-7E7A7A2C1884}" type="slidenum">
              <a:rPr lang="en-US" altLang="zh-CN" sz="1200" b="0" smtClean="0">
                <a:solidFill>
                  <a:schemeClr val="tx1"/>
                </a:solidFill>
              </a:rPr>
              <a:pPr/>
              <a:t>39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408384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4F88D7BE-9CB1-40A8-814A-B30FD4C1F8AB}" type="slidenum">
              <a:rPr lang="en-US" altLang="zh-CN" sz="1200" b="0" smtClean="0">
                <a:solidFill>
                  <a:schemeClr val="tx1"/>
                </a:solidFill>
              </a:rPr>
              <a:pPr/>
              <a:t>40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907942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98205BDF-9B79-4756-835A-0D42988D7072}" type="slidenum">
              <a:rPr lang="en-US" altLang="zh-CN" sz="1200" b="0" smtClean="0">
                <a:solidFill>
                  <a:schemeClr val="tx1"/>
                </a:solidFill>
              </a:rPr>
              <a:pPr/>
              <a:t>41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397912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A05E6840-2485-4BB8-A247-1C231BEB4021}" type="slidenum">
              <a:rPr lang="en-US" altLang="zh-CN" sz="1200" b="0" smtClean="0">
                <a:solidFill>
                  <a:schemeClr val="tx1"/>
                </a:solidFill>
              </a:rPr>
              <a:pPr/>
              <a:t>42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3868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534DF2FF-D702-457F-9981-AE2699852AE5}" type="slidenum">
              <a:rPr lang="en-US" altLang="zh-CN" sz="1200" b="0" smtClean="0">
                <a:solidFill>
                  <a:schemeClr val="tx1"/>
                </a:solidFill>
              </a:rPr>
              <a:pPr/>
              <a:t>43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396579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DC032ABC-2B7D-4336-A520-45DC31DEE91C}" type="slidenum">
              <a:rPr lang="en-US" altLang="zh-CN" sz="1200" b="0" smtClean="0">
                <a:solidFill>
                  <a:schemeClr val="tx1"/>
                </a:solidFill>
              </a:rPr>
              <a:pPr/>
              <a:t>44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18293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769DB008-724E-4D03-9EBA-0582CC0BA047}" type="slidenum">
              <a:rPr lang="en-US" altLang="zh-CN" sz="1200" b="0" smtClean="0">
                <a:solidFill>
                  <a:schemeClr val="tx1"/>
                </a:solidFill>
              </a:rPr>
              <a:pPr/>
              <a:t>5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28519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EAF12CF5-BFAA-4DF1-883B-140B199E68E0}" type="slidenum">
              <a:rPr lang="en-US" altLang="zh-CN" sz="1200" b="0" smtClean="0">
                <a:solidFill>
                  <a:schemeClr val="tx1"/>
                </a:solidFill>
              </a:rPr>
              <a:pPr/>
              <a:t>45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690846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C9F249D0-B21F-4252-A767-E9497E618670}" type="slidenum">
              <a:rPr lang="en-US" altLang="zh-CN" sz="1200" b="0" smtClean="0">
                <a:solidFill>
                  <a:schemeClr val="tx1"/>
                </a:solidFill>
              </a:rPr>
              <a:pPr/>
              <a:t>55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615950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7320D98F-35AC-420A-8F56-BF43CF273113}" type="slidenum">
              <a:rPr lang="en-US" altLang="zh-CN" sz="1200" b="0" smtClean="0">
                <a:solidFill>
                  <a:schemeClr val="tx1"/>
                </a:solidFill>
              </a:rPr>
              <a:pPr/>
              <a:t>56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65710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33FED766-E769-43D0-958F-F017DF69E4F7}" type="slidenum">
              <a:rPr lang="en-US" altLang="zh-CN" sz="1200" b="0" smtClean="0">
                <a:solidFill>
                  <a:schemeClr val="tx1"/>
                </a:solidFill>
              </a:rPr>
              <a:pPr/>
              <a:t>57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063461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E781CFF1-B261-4CE6-B443-364E5DE0DA9E}" type="slidenum">
              <a:rPr lang="en-US" altLang="zh-CN" sz="1200" b="0" smtClean="0">
                <a:solidFill>
                  <a:schemeClr val="tx1"/>
                </a:solidFill>
              </a:rPr>
              <a:pPr/>
              <a:t>58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015689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22B342FE-4292-4165-BA98-221A07547FD1}" type="slidenum">
              <a:rPr lang="en-US" altLang="zh-CN" sz="1200" b="0" smtClean="0">
                <a:solidFill>
                  <a:schemeClr val="tx1"/>
                </a:solidFill>
              </a:rPr>
              <a:pPr/>
              <a:t>59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009927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CD1E962D-0178-4115-99C5-B9F909996DFF}" type="slidenum">
              <a:rPr lang="en-US" altLang="zh-CN" sz="1200" b="0" smtClean="0">
                <a:solidFill>
                  <a:schemeClr val="tx1"/>
                </a:solidFill>
              </a:rPr>
              <a:pPr/>
              <a:t>61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19400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FD46D828-DAB1-4B8D-93F0-ACA4B31D2E71}" type="slidenum">
              <a:rPr lang="en-US" altLang="zh-CN" sz="1200" b="0" smtClean="0">
                <a:solidFill>
                  <a:schemeClr val="tx1"/>
                </a:solidFill>
              </a:rPr>
              <a:pPr/>
              <a:t>9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59940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98F5F4D1-0EF7-472F-A87A-8BD6BBF400D6}" type="slidenum">
              <a:rPr lang="en-US" altLang="zh-CN" sz="1200" b="0" smtClean="0">
                <a:solidFill>
                  <a:schemeClr val="tx1"/>
                </a:solidFill>
              </a:rPr>
              <a:pPr/>
              <a:t>10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68988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DB55BAA3-0CFF-4D78-835A-DE8FD765EC9F}" type="slidenum">
              <a:rPr lang="en-US" altLang="zh-CN" sz="1200" b="0" smtClean="0">
                <a:solidFill>
                  <a:schemeClr val="tx1"/>
                </a:solidFill>
              </a:rPr>
              <a:pPr/>
              <a:t>11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35870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E98B97A7-3E7A-4293-8683-32A260435792}" type="slidenum">
              <a:rPr lang="en-US" altLang="zh-CN" sz="1200" b="0" smtClean="0">
                <a:solidFill>
                  <a:schemeClr val="tx1"/>
                </a:solidFill>
              </a:rPr>
              <a:pPr/>
              <a:t>12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49366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D41E17B2-A5E8-4A15-B8F4-987A23AA31FD}" type="slidenum">
              <a:rPr lang="en-US" altLang="zh-CN" sz="1200" b="0" smtClean="0">
                <a:solidFill>
                  <a:schemeClr val="tx1"/>
                </a:solidFill>
              </a:rPr>
              <a:pPr/>
              <a:t>13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39559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E3020-24E7-45C5-B439-B1E89A5FA8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8126655"/>
      </p:ext>
    </p:extLst>
  </p:cSld>
  <p:clrMapOvr>
    <a:masterClrMapping/>
  </p:clrMapOvr>
  <p:transition spd="slow"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8795637"/>
      </p:ext>
    </p:extLst>
  </p:cSld>
  <p:clrMapOvr>
    <a:masterClrMapping/>
  </p:clrMapOvr>
  <p:transition spd="slow"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3064563"/>
      </p:ext>
    </p:extLst>
  </p:cSld>
  <p:clrMapOvr>
    <a:masterClrMapping/>
  </p:clrMapOvr>
  <p:transition spd="slow"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076700" cy="5029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219200"/>
            <a:ext cx="4076700" cy="5029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2775" y="6472238"/>
            <a:ext cx="5026025" cy="3095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BC33E-DE4F-4AC6-8375-F48C70D403B3}" type="datetime1">
              <a:rPr lang="zh-CN" altLang="en-US"/>
              <a:pPr>
                <a:defRPr/>
              </a:pPr>
              <a:t>2019/10/26</a:t>
            </a:fld>
            <a:r>
              <a:rPr lang="en-US" altLang="zh-CN">
                <a:solidFill>
                  <a:schemeClr val="accent1"/>
                </a:solidFill>
              </a:rPr>
              <a:t>                                               </a:t>
            </a:r>
            <a:r>
              <a:rPr lang="en-US" altLang="zh-CN">
                <a:solidFill>
                  <a:schemeClr val="folHlink"/>
                </a:solidFill>
              </a:rPr>
              <a:t> </a:t>
            </a:r>
            <a:r>
              <a:rPr lang="en-US" altLang="zh-CN">
                <a:solidFill>
                  <a:schemeClr val="bg2"/>
                </a:solidFill>
              </a:rPr>
              <a:t>NCU-IES-ZQP</a:t>
            </a:r>
            <a:r>
              <a:rPr lang="en-US" altLang="zh-CN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862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C2DC9-2A83-48A2-9E48-F532157F48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0172856"/>
      </p:ext>
    </p:extLst>
  </p:cSld>
  <p:clrMapOvr>
    <a:masterClrMapping/>
  </p:clrMapOvr>
  <p:transition spd="slow"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A98B3-BF17-487C-B241-EEBA10EE60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8855279"/>
      </p:ext>
    </p:extLst>
  </p:cSld>
  <p:clrMapOvr>
    <a:masterClrMapping/>
  </p:clrMapOvr>
  <p:transition spd="slow"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B6F390-9F55-4ECB-8A99-94FB9D5104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2227271"/>
      </p:ext>
    </p:extLst>
  </p:cSld>
  <p:clrMapOvr>
    <a:masterClrMapping/>
  </p:clrMapOvr>
  <p:transition spd="slow"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2F5C4-0454-421A-8CFC-89650839BE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3942928"/>
      </p:ext>
    </p:extLst>
  </p:cSld>
  <p:clrMapOvr>
    <a:masterClrMapping/>
  </p:clrMapOvr>
  <p:transition spd="slow"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8E2DC-E0E2-4703-BD92-829A02C016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50126"/>
      </p:ext>
    </p:extLst>
  </p:cSld>
  <p:clrMapOvr>
    <a:masterClrMapping/>
  </p:clrMapOvr>
  <p:transition spd="slow"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0340910"/>
      </p:ext>
    </p:extLst>
  </p:cSld>
  <p:clrMapOvr>
    <a:masterClrMapping/>
  </p:clrMapOvr>
  <p:transition spd="slow"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3997495"/>
      </p:ext>
    </p:extLst>
  </p:cSld>
  <p:clrMapOvr>
    <a:masterClrMapping/>
  </p:clrMapOvr>
  <p:transition spd="slow"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4808793"/>
      </p:ext>
    </p:extLst>
  </p:cSld>
  <p:clrMapOvr>
    <a:masterClrMapping/>
  </p:clrMapOvr>
  <p:transition spd="slow"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045B6D3-D3CE-4819-8569-486F4F9E4C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8199" name="Picture 7" descr="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3978275"/>
            <a:ext cx="289242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8651875" y="6429375"/>
            <a:ext cx="479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1333EF3A-5538-4B1E-92DD-AE4CF1D5D88E}" type="slidenum">
              <a:rPr lang="en-US" altLang="zh-CN" sz="2000"/>
              <a:pPr>
                <a:defRPr/>
              </a:pPr>
              <a:t>‹#›</a:t>
            </a:fld>
            <a:endParaRPr lang="en-US" altLang="zh-CN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</p:sldLayoutIdLst>
  <p:transition spd="slow">
    <p:zoom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mlDrawing" Target="../drawings/vmlDrawing4.v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6.png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mlDrawing" Target="../drawings/vmlDrawing5.v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emf"/><Relationship Id="rId2" Type="http://schemas.openxmlformats.org/officeDocument/2006/relationships/vmlDrawing" Target="../drawings/vmlDrawing6.vml"/><Relationship Id="rId1" Type="http://schemas.openxmlformats.org/officeDocument/2006/relationships/themeOverride" Target="../theme/themeOverride26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9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0.wmf"/><Relationship Id="rId4" Type="http://schemas.openxmlformats.org/officeDocument/2006/relationships/oleObject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mlDrawing" Target="../drawings/vmlDrawing3.v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1.wmf"/><Relationship Id="rId4" Type="http://schemas.openxmlformats.org/officeDocument/2006/relationships/oleObject" Target="NUL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>
                <a:solidFill>
                  <a:srgbClr val="FFFFFF"/>
                </a:solidFill>
              </a:rPr>
              <a:t>第二章  死锁问题</a:t>
            </a:r>
          </a:p>
        </p:txBody>
      </p:sp>
      <p:sp>
        <p:nvSpPr>
          <p:cNvPr id="21507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闻立杰</a:t>
            </a:r>
            <a:endParaRPr lang="en-US" altLang="zh-CN" sz="4000" dirty="0">
              <a:solidFill>
                <a:srgbClr val="FFFFFF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3600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rPr>
              <a:t>清华大学软件学院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Text Box 2"/>
          <p:cNvSpPr txBox="1">
            <a:spLocks noChangeArrowheads="1"/>
          </p:cNvSpPr>
          <p:nvPr/>
        </p:nvSpPr>
        <p:spPr bwMode="auto">
          <a:xfrm>
            <a:off x="328613" y="633413"/>
            <a:ext cx="8555037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>
              <a:spcBef>
                <a:spcPct val="60000"/>
              </a:spcBef>
            </a:pPr>
            <a:r>
              <a:rPr lang="zh-CN" altLang="en-US" dirty="0"/>
              <a:t>在以上的例子当中，都出现了事情无法进展下去的</a:t>
            </a:r>
            <a:br>
              <a:rPr lang="zh-CN" altLang="en-US" dirty="0"/>
            </a:br>
            <a:r>
              <a:rPr lang="zh-CN" altLang="en-US" dirty="0"/>
              <a:t>情形，这种情形称为“</a:t>
            </a:r>
            <a:r>
              <a:rPr lang="zh-CN" altLang="en-US" dirty="0">
                <a:solidFill>
                  <a:srgbClr val="FFFF66"/>
                </a:solidFill>
                <a:ea typeface="黑体" pitchFamily="49" charset="-122"/>
              </a:rPr>
              <a:t>死锁</a:t>
            </a:r>
            <a:r>
              <a:rPr lang="zh-CN" altLang="en-US" dirty="0"/>
              <a:t>”（</a:t>
            </a:r>
            <a:r>
              <a:rPr lang="en-US" altLang="zh-CN" dirty="0"/>
              <a:t>deadlock</a:t>
            </a:r>
            <a:r>
              <a:rPr lang="zh-CN" altLang="en-US" dirty="0"/>
              <a:t>）。</a:t>
            </a:r>
          </a:p>
          <a:p>
            <a:pPr algn="just">
              <a:spcBef>
                <a:spcPct val="60000"/>
              </a:spcBef>
            </a:pPr>
            <a:r>
              <a:rPr lang="zh-CN" altLang="en-US" dirty="0"/>
              <a:t>死锁现象既可以出现在现实生活当中，也可以出现在</a:t>
            </a:r>
            <a:br>
              <a:rPr lang="zh-CN" altLang="en-US" dirty="0"/>
            </a:br>
            <a:r>
              <a:rPr lang="zh-CN" altLang="en-US" dirty="0"/>
              <a:t>计算机科学的不同领域。例如，在操作系统当中，多</a:t>
            </a:r>
            <a:br>
              <a:rPr lang="zh-CN" altLang="en-US" dirty="0"/>
            </a:br>
            <a:r>
              <a:rPr lang="zh-CN" altLang="en-US" dirty="0"/>
              <a:t>个进程</a:t>
            </a:r>
            <a:r>
              <a:rPr lang="zh-CN" altLang="en-US" dirty="0">
                <a:solidFill>
                  <a:srgbClr val="FFFF66"/>
                </a:solidFill>
              </a:rPr>
              <a:t>对各种</a:t>
            </a:r>
            <a:r>
              <a:rPr lang="en-US" altLang="zh-CN" dirty="0">
                <a:solidFill>
                  <a:srgbClr val="FFFF66"/>
                </a:solidFill>
              </a:rPr>
              <a:t>I/O</a:t>
            </a:r>
            <a:r>
              <a:rPr lang="zh-CN" altLang="en-US" dirty="0">
                <a:solidFill>
                  <a:srgbClr val="FFFF66"/>
                </a:solidFill>
              </a:rPr>
              <a:t>设备的争夺</a:t>
            </a:r>
            <a:r>
              <a:rPr lang="zh-CN" altLang="en-US" dirty="0"/>
              <a:t>所引起的死锁；在一个数</a:t>
            </a:r>
            <a:br>
              <a:rPr lang="zh-CN" altLang="en-US" dirty="0"/>
            </a:br>
            <a:r>
              <a:rPr lang="zh-CN" altLang="en-US" dirty="0"/>
              <a:t>据库系统当中，多个进程</a:t>
            </a:r>
            <a:r>
              <a:rPr lang="zh-CN" altLang="en-US" dirty="0">
                <a:solidFill>
                  <a:srgbClr val="FFFF66"/>
                </a:solidFill>
              </a:rPr>
              <a:t>对不同数据记录的互斥访问</a:t>
            </a:r>
            <a:br>
              <a:rPr lang="zh-CN" altLang="en-US" dirty="0"/>
            </a:br>
            <a:r>
              <a:rPr lang="zh-CN" altLang="en-US" dirty="0"/>
              <a:t>所引起的死锁，等等。</a:t>
            </a:r>
          </a:p>
          <a:p>
            <a:pPr algn="just">
              <a:spcBef>
                <a:spcPct val="60000"/>
              </a:spcBef>
            </a:pPr>
            <a:r>
              <a:rPr lang="zh-CN" altLang="en-US" dirty="0"/>
              <a:t>因此，为了对死锁问题进行更抽象、更具有普遍性地</a:t>
            </a:r>
            <a:br>
              <a:rPr lang="zh-CN" altLang="en-US" dirty="0"/>
            </a:br>
            <a:r>
              <a:rPr lang="zh-CN" altLang="en-US" dirty="0"/>
              <a:t>讨论，使之适用于各式各样不同的领域背景，我们把</a:t>
            </a:r>
            <a:br>
              <a:rPr lang="zh-CN" altLang="en-US" dirty="0"/>
            </a:br>
            <a:r>
              <a:rPr lang="zh-CN" altLang="en-US" dirty="0"/>
              <a:t>引发死锁的各种</a:t>
            </a:r>
            <a:r>
              <a:rPr lang="en-US" altLang="zh-CN" dirty="0"/>
              <a:t>I/O</a:t>
            </a:r>
            <a:r>
              <a:rPr lang="zh-CN" altLang="en-US" dirty="0"/>
              <a:t>设备、数据记录和共享文件等对象</a:t>
            </a:r>
            <a:br>
              <a:rPr lang="zh-CN" altLang="en-US" dirty="0"/>
            </a:br>
            <a:r>
              <a:rPr lang="zh-CN" altLang="en-US" dirty="0"/>
              <a:t>统称为</a:t>
            </a:r>
            <a:r>
              <a:rPr lang="zh-CN" altLang="en-US" dirty="0">
                <a:solidFill>
                  <a:srgbClr val="FFFF66"/>
                </a:solidFill>
                <a:ea typeface="黑体" pitchFamily="49" charset="-122"/>
              </a:rPr>
              <a:t>资源</a:t>
            </a:r>
            <a:r>
              <a:rPr lang="zh-CN" altLang="en-US" dirty="0"/>
              <a:t>（</a:t>
            </a:r>
            <a:r>
              <a:rPr lang="en-US" altLang="zh-CN" dirty="0"/>
              <a:t>resource</a:t>
            </a:r>
            <a:r>
              <a:rPr lang="zh-CN" altLang="en-US" dirty="0"/>
              <a:t>）。</a:t>
            </a: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53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53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514350" y="1454150"/>
            <a:ext cx="8399463" cy="2074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zh-CN" altLang="en-US" dirty="0"/>
              <a:t>在一组进程中，</a:t>
            </a:r>
            <a:r>
              <a:rPr lang="zh-CN" altLang="en-US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</a:rPr>
              <a:t>每个进程都占用着若干个资源，同</a:t>
            </a:r>
          </a:p>
          <a:p>
            <a:pPr>
              <a:spcBef>
                <a:spcPct val="20000"/>
              </a:spcBef>
              <a:defRPr/>
            </a:pPr>
            <a:r>
              <a:rPr lang="zh-CN" altLang="en-US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</a:rPr>
              <a:t>时又在等待得到该组进程中另一进程所占用的资源</a:t>
            </a:r>
            <a:r>
              <a:rPr lang="zh-CN" altLang="en-US" dirty="0"/>
              <a:t>，</a:t>
            </a:r>
          </a:p>
          <a:p>
            <a:pPr>
              <a:spcBef>
                <a:spcPct val="20000"/>
              </a:spcBef>
              <a:defRPr/>
            </a:pPr>
            <a:r>
              <a:rPr lang="zh-CN" altLang="en-US" dirty="0"/>
              <a:t>因而造成组内所有进程都无法进展下去的现象，这种</a:t>
            </a:r>
          </a:p>
          <a:p>
            <a:pPr>
              <a:spcBef>
                <a:spcPct val="20000"/>
              </a:spcBef>
              <a:defRPr/>
            </a:pPr>
            <a:r>
              <a:rPr lang="zh-CN" altLang="en-US" dirty="0"/>
              <a:t>现象称为</a:t>
            </a:r>
            <a:r>
              <a:rPr lang="zh-CN" altLang="en-US" dirty="0">
                <a:solidFill>
                  <a:srgbClr val="FFFF99"/>
                </a:solidFill>
                <a:ea typeface="黑体" pitchFamily="49" charset="-122"/>
              </a:rPr>
              <a:t>死锁</a:t>
            </a:r>
            <a:r>
              <a:rPr lang="zh-CN" altLang="en-US" dirty="0"/>
              <a:t>，这一组进程就称为</a:t>
            </a:r>
            <a:r>
              <a:rPr lang="zh-CN" altLang="en-US" dirty="0">
                <a:solidFill>
                  <a:srgbClr val="FFFF99"/>
                </a:solidFill>
                <a:ea typeface="黑体" pitchFamily="49" charset="-122"/>
              </a:rPr>
              <a:t>死锁进程</a:t>
            </a:r>
            <a:r>
              <a:rPr lang="zh-CN" altLang="en-US" dirty="0"/>
              <a:t>。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514350" y="650875"/>
            <a:ext cx="2936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600"/>
              <a:t>死锁的定义：</a:t>
            </a:r>
          </a:p>
        </p:txBody>
      </p:sp>
      <p:sp>
        <p:nvSpPr>
          <p:cNvPr id="1352708" name="Text Box 4"/>
          <p:cNvSpPr txBox="1">
            <a:spLocks noChangeArrowheads="1"/>
          </p:cNvSpPr>
          <p:nvPr/>
        </p:nvSpPr>
        <p:spPr bwMode="auto">
          <a:xfrm>
            <a:off x="514350" y="4057650"/>
            <a:ext cx="8399463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dirty="0"/>
              <a:t>在死锁状态下，每个进程都动弹不得，既无法运行，</a:t>
            </a:r>
          </a:p>
          <a:p>
            <a:pPr>
              <a:spcBef>
                <a:spcPct val="20000"/>
              </a:spcBef>
            </a:pPr>
            <a:r>
              <a:rPr lang="zh-CN" altLang="en-US" dirty="0"/>
              <a:t>也无法释放所占用的资源，它们互为因果、互相等</a:t>
            </a:r>
          </a:p>
          <a:p>
            <a:pPr>
              <a:spcBef>
                <a:spcPct val="20000"/>
              </a:spcBef>
            </a:pPr>
            <a:r>
              <a:rPr lang="zh-CN" altLang="en-US" dirty="0"/>
              <a:t>待</a:t>
            </a:r>
            <a:r>
              <a:rPr lang="en-US" altLang="zh-CN" dirty="0"/>
              <a:t>……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5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270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1719263" y="633413"/>
            <a:ext cx="5553075" cy="7016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rgbClr val="CC0000"/>
                </a:solidFill>
              </a:rPr>
              <a:t>2.1.2  </a:t>
            </a:r>
            <a:r>
              <a:rPr lang="zh-CN" altLang="en-US" sz="4000" dirty="0">
                <a:solidFill>
                  <a:srgbClr val="CC0000"/>
                </a:solidFill>
              </a:rPr>
              <a:t>资源（</a:t>
            </a:r>
            <a:r>
              <a:rPr lang="en-US" altLang="zh-CN" sz="4000" dirty="0">
                <a:solidFill>
                  <a:srgbClr val="CC0000"/>
                </a:solidFill>
              </a:rPr>
              <a:t>resources</a:t>
            </a:r>
            <a:r>
              <a:rPr lang="zh-CN" altLang="en-US" sz="4000" dirty="0">
                <a:solidFill>
                  <a:srgbClr val="CC0000"/>
                </a:solidFill>
              </a:rPr>
              <a:t>）</a:t>
            </a:r>
          </a:p>
        </p:txBody>
      </p:sp>
      <p:sp>
        <p:nvSpPr>
          <p:cNvPr id="1354755" name="Text Box 3"/>
          <p:cNvSpPr txBox="1">
            <a:spLocks noChangeArrowheads="1"/>
          </p:cNvSpPr>
          <p:nvPr/>
        </p:nvSpPr>
        <p:spPr bwMode="auto">
          <a:xfrm>
            <a:off x="508000" y="1690688"/>
            <a:ext cx="82851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Char char="µ"/>
            </a:pPr>
            <a:r>
              <a:rPr lang="en-US" altLang="zh-CN" dirty="0"/>
              <a:t> </a:t>
            </a:r>
            <a:r>
              <a:rPr lang="zh-CN" altLang="en-US" dirty="0"/>
              <a:t>资源可以分为两大类：</a:t>
            </a:r>
            <a:r>
              <a:rPr lang="zh-CN" altLang="en-US" dirty="0">
                <a:solidFill>
                  <a:srgbClr val="FFFF99"/>
                </a:solidFill>
                <a:ea typeface="黑体" pitchFamily="49" charset="-122"/>
              </a:rPr>
              <a:t>可抢占的</a:t>
            </a:r>
            <a:r>
              <a:rPr lang="zh-CN" altLang="en-US" dirty="0"/>
              <a:t>（</a:t>
            </a:r>
            <a:r>
              <a:rPr lang="en-US" altLang="zh-CN" dirty="0" err="1"/>
              <a:t>preemptable</a:t>
            </a:r>
            <a:r>
              <a:rPr lang="zh-CN" altLang="en-US" dirty="0"/>
              <a:t>）</a:t>
            </a:r>
            <a:br>
              <a:rPr lang="zh-CN" altLang="en-US" dirty="0"/>
            </a:br>
            <a:r>
              <a:rPr lang="zh-CN" altLang="en-US" dirty="0"/>
              <a:t>  和</a:t>
            </a:r>
            <a:r>
              <a:rPr lang="zh-CN" altLang="en-US" dirty="0">
                <a:solidFill>
                  <a:srgbClr val="FFFF99"/>
                </a:solidFill>
                <a:ea typeface="黑体" pitchFamily="49" charset="-122"/>
              </a:rPr>
              <a:t>不可抢占的</a:t>
            </a:r>
            <a:r>
              <a:rPr lang="zh-CN" altLang="en-US" dirty="0"/>
              <a:t>（</a:t>
            </a:r>
            <a:r>
              <a:rPr lang="en-US" altLang="zh-CN" dirty="0" err="1"/>
              <a:t>nonpreemptable</a:t>
            </a:r>
            <a:r>
              <a:rPr lang="zh-CN" altLang="en-US" dirty="0"/>
              <a:t>）。</a:t>
            </a:r>
          </a:p>
        </p:txBody>
      </p:sp>
      <p:sp>
        <p:nvSpPr>
          <p:cNvPr id="1354756" name="Text Box 4"/>
          <p:cNvSpPr txBox="1">
            <a:spLocks noChangeArrowheads="1"/>
          </p:cNvSpPr>
          <p:nvPr/>
        </p:nvSpPr>
        <p:spPr bwMode="auto">
          <a:xfrm>
            <a:off x="393700" y="2762250"/>
            <a:ext cx="8474075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algn="just">
              <a:spcBef>
                <a:spcPct val="50000"/>
              </a:spcBef>
              <a:buFont typeface="Wingdings" pitchFamily="2" charset="2"/>
              <a:buChar char="Q"/>
              <a:defRPr/>
            </a:pPr>
            <a:r>
              <a:rPr lang="en-US" altLang="zh-CN" dirty="0"/>
              <a:t>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可抢占的资源</a:t>
            </a:r>
            <a:r>
              <a:rPr lang="zh-CN" altLang="en-US" dirty="0"/>
              <a:t>：当一个进程正在使用这种类型</a:t>
            </a:r>
            <a:br>
              <a:rPr lang="zh-CN" altLang="en-US" dirty="0"/>
            </a:br>
            <a:r>
              <a:rPr lang="zh-CN" altLang="en-US" dirty="0"/>
              <a:t>  的资源时，可以把它拿走而不会对该进程造成</a:t>
            </a:r>
            <a:br>
              <a:rPr lang="zh-CN" altLang="en-US" dirty="0"/>
            </a:br>
            <a:r>
              <a:rPr lang="zh-CN" altLang="en-US" dirty="0"/>
              <a:t>  任何不良的影响。例如：</a:t>
            </a:r>
            <a:r>
              <a:rPr lang="en-US" altLang="zh-CN" dirty="0">
                <a:solidFill>
                  <a:srgbClr val="FFFF66"/>
                </a:solidFill>
              </a:rPr>
              <a:t>CPU</a:t>
            </a:r>
            <a:r>
              <a:rPr lang="zh-CN" altLang="en-US" dirty="0">
                <a:solidFill>
                  <a:srgbClr val="FFFF66"/>
                </a:solidFill>
              </a:rPr>
              <a:t>、内存</a:t>
            </a:r>
            <a:r>
              <a:rPr lang="zh-CN" altLang="en-US" dirty="0"/>
              <a:t>。</a:t>
            </a:r>
          </a:p>
          <a:p>
            <a:pPr lvl="1" algn="just">
              <a:spcBef>
                <a:spcPct val="50000"/>
              </a:spcBef>
              <a:buFont typeface="Wingdings" pitchFamily="2" charset="2"/>
              <a:buChar char="Q"/>
              <a:defRPr/>
            </a:pPr>
            <a:r>
              <a:rPr lang="zh-CN" altLang="en-US" dirty="0"/>
              <a:t>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不可抢占的资源</a:t>
            </a:r>
            <a:r>
              <a:rPr lang="zh-CN" altLang="en-US" dirty="0"/>
              <a:t>：当一个进程正在使用这种类</a:t>
            </a:r>
            <a:br>
              <a:rPr lang="zh-CN" altLang="en-US" dirty="0"/>
            </a:br>
            <a:r>
              <a:rPr lang="zh-CN" altLang="en-US" dirty="0"/>
              <a:t>   型的资源时，如果强行把它拿走，将会导致该</a:t>
            </a:r>
            <a:br>
              <a:rPr lang="zh-CN" altLang="en-US" dirty="0"/>
            </a:br>
            <a:r>
              <a:rPr lang="zh-CN" altLang="en-US" dirty="0"/>
              <a:t>   进程运行失败。例如：光盘刻录机。</a:t>
            </a:r>
          </a:p>
          <a:p>
            <a:pPr lvl="1" algn="just">
              <a:spcBef>
                <a:spcPct val="50000"/>
              </a:spcBef>
              <a:buFont typeface="Wingdings" pitchFamily="2" charset="2"/>
              <a:buChar char="Q"/>
              <a:defRPr/>
            </a:pPr>
            <a:r>
              <a:rPr lang="zh-CN" altLang="en-US" dirty="0"/>
              <a:t> 死锁主要由</a:t>
            </a:r>
            <a:r>
              <a:rPr lang="zh-CN" altLang="en-US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不可抢占资源</a:t>
            </a:r>
            <a:r>
              <a:rPr lang="zh-CN" altLang="en-US" dirty="0"/>
              <a:t>引起。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54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54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54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54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54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54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4755" grpId="0" build="p"/>
      <p:bldP spid="1354756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393700" y="333375"/>
            <a:ext cx="8474075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algn="just">
              <a:spcBef>
                <a:spcPct val="50000"/>
              </a:spcBef>
              <a:buFont typeface="Wingdings" pitchFamily="2" charset="2"/>
              <a:buNone/>
              <a:defRPr/>
            </a:pPr>
            <a:endParaRPr lang="en-US" altLang="zh-CN" dirty="0"/>
          </a:p>
          <a:p>
            <a:pPr algn="just">
              <a:spcBef>
                <a:spcPct val="50000"/>
              </a:spcBef>
              <a:buFont typeface="Wingdings" pitchFamily="2" charset="2"/>
              <a:buChar char="µ"/>
              <a:defRPr/>
            </a:pPr>
            <a:r>
              <a:rPr lang="en-US" altLang="zh-CN" dirty="0"/>
              <a:t> </a:t>
            </a:r>
            <a:r>
              <a:rPr lang="zh-CN" altLang="en-US" dirty="0"/>
              <a:t>进程在使用一个资源时，一般有三个步骤：</a:t>
            </a:r>
            <a:r>
              <a:rPr lang="zh-CN" altLang="en-US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申请</a:t>
            </a:r>
            <a:br>
              <a:rPr lang="zh-CN" altLang="en-US" dirty="0"/>
            </a:br>
            <a:r>
              <a:rPr lang="zh-CN" altLang="en-US" dirty="0"/>
              <a:t>  资源、</a:t>
            </a:r>
            <a:r>
              <a:rPr lang="zh-CN" altLang="en-US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zh-CN" altLang="en-US" dirty="0"/>
              <a:t>资源、</a:t>
            </a:r>
            <a:r>
              <a:rPr lang="zh-CN" altLang="en-US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释放</a:t>
            </a:r>
            <a:r>
              <a:rPr lang="zh-CN" altLang="en-US" dirty="0"/>
              <a:t>资源。若申请不成功，则</a:t>
            </a:r>
            <a:br>
              <a:rPr lang="zh-CN" altLang="en-US" dirty="0"/>
            </a:br>
            <a:r>
              <a:rPr lang="zh-CN" altLang="en-US" dirty="0"/>
              <a:t>  进程被阻塞。</a:t>
            </a: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711200" y="2714625"/>
            <a:ext cx="3455988" cy="3144838"/>
          </a:xfrm>
          <a:prstGeom prst="rect">
            <a:avLst/>
          </a:prstGeom>
          <a:noFill/>
          <a:ln w="317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30000"/>
              </a:spcBef>
            </a:pPr>
            <a:r>
              <a:rPr lang="zh-CN" altLang="en-US" sz="3200"/>
              <a:t>请求磁带机</a:t>
            </a:r>
          </a:p>
          <a:p>
            <a:pPr>
              <a:spcBef>
                <a:spcPct val="30000"/>
              </a:spcBef>
            </a:pPr>
            <a:r>
              <a:rPr lang="zh-CN" altLang="en-US" sz="3200"/>
              <a:t>请求打印机</a:t>
            </a:r>
          </a:p>
          <a:p>
            <a:pPr>
              <a:spcBef>
                <a:spcPct val="30000"/>
              </a:spcBef>
            </a:pPr>
            <a:r>
              <a:rPr lang="en-US" altLang="zh-CN" sz="3200"/>
              <a:t>… &lt;</a:t>
            </a:r>
            <a:r>
              <a:rPr lang="zh-CN" altLang="en-US" sz="3200"/>
              <a:t>使用它们</a:t>
            </a:r>
            <a:r>
              <a:rPr lang="en-US" altLang="zh-CN" sz="3200"/>
              <a:t>&gt;…</a:t>
            </a:r>
          </a:p>
          <a:p>
            <a:pPr>
              <a:spcBef>
                <a:spcPct val="30000"/>
              </a:spcBef>
            </a:pPr>
            <a:r>
              <a:rPr lang="zh-CN" altLang="en-US" sz="3200"/>
              <a:t>释放打印机</a:t>
            </a:r>
          </a:p>
          <a:p>
            <a:pPr>
              <a:spcBef>
                <a:spcPct val="30000"/>
              </a:spcBef>
            </a:pPr>
            <a:r>
              <a:rPr lang="zh-CN" altLang="en-US" sz="3200"/>
              <a:t>释放磁带机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1701800" y="5959475"/>
            <a:ext cx="1382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进程</a:t>
            </a:r>
            <a:r>
              <a:rPr lang="en-US" altLang="zh-CN"/>
              <a:t>P1 </a:t>
            </a: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4933950" y="2714625"/>
            <a:ext cx="3440113" cy="3144838"/>
          </a:xfrm>
          <a:prstGeom prst="rect">
            <a:avLst/>
          </a:prstGeom>
          <a:noFill/>
          <a:ln w="317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30000"/>
              </a:spcBef>
            </a:pPr>
            <a:r>
              <a:rPr lang="zh-CN" altLang="en-US" sz="3200"/>
              <a:t>请求打印机 </a:t>
            </a:r>
          </a:p>
          <a:p>
            <a:pPr>
              <a:spcBef>
                <a:spcPct val="30000"/>
              </a:spcBef>
            </a:pPr>
            <a:r>
              <a:rPr lang="zh-CN" altLang="en-US" sz="3200"/>
              <a:t>请求磁带机</a:t>
            </a:r>
          </a:p>
          <a:p>
            <a:pPr>
              <a:spcBef>
                <a:spcPct val="30000"/>
              </a:spcBef>
            </a:pPr>
            <a:r>
              <a:rPr lang="en-US" altLang="zh-CN" sz="3200"/>
              <a:t>… &lt;</a:t>
            </a:r>
            <a:r>
              <a:rPr lang="zh-CN" altLang="en-US" sz="3200"/>
              <a:t>使用它们</a:t>
            </a:r>
            <a:r>
              <a:rPr lang="en-US" altLang="zh-CN" sz="3200"/>
              <a:t>&gt;…</a:t>
            </a:r>
          </a:p>
          <a:p>
            <a:pPr>
              <a:spcBef>
                <a:spcPct val="30000"/>
              </a:spcBef>
            </a:pPr>
            <a:r>
              <a:rPr lang="zh-CN" altLang="en-US" sz="3200"/>
              <a:t>释放磁带机</a:t>
            </a:r>
          </a:p>
          <a:p>
            <a:pPr>
              <a:spcBef>
                <a:spcPct val="30000"/>
              </a:spcBef>
            </a:pPr>
            <a:r>
              <a:rPr lang="zh-CN" altLang="en-US" sz="3200"/>
              <a:t>释放打印机</a:t>
            </a: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5988050" y="5959475"/>
            <a:ext cx="1382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进程</a:t>
            </a:r>
            <a:r>
              <a:rPr lang="en-US" altLang="zh-CN"/>
              <a:t>P2 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2505075" y="296863"/>
            <a:ext cx="4002088" cy="7016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rgbClr val="CC0000"/>
                </a:solidFill>
              </a:rPr>
              <a:t>2.1.3  </a:t>
            </a:r>
            <a:r>
              <a:rPr lang="zh-CN" altLang="en-US" sz="4000" dirty="0">
                <a:solidFill>
                  <a:srgbClr val="CC0000"/>
                </a:solidFill>
              </a:rPr>
              <a:t>死锁的模型</a:t>
            </a:r>
          </a:p>
        </p:txBody>
      </p:sp>
      <p:sp>
        <p:nvSpPr>
          <p:cNvPr id="1358851" name="Text Box 3"/>
          <p:cNvSpPr txBox="1">
            <a:spLocks noChangeArrowheads="1"/>
          </p:cNvSpPr>
          <p:nvPr/>
        </p:nvSpPr>
        <p:spPr bwMode="auto">
          <a:xfrm>
            <a:off x="508000" y="1892300"/>
            <a:ext cx="8142288" cy="474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30000"/>
              </a:spcBef>
              <a:buFont typeface="Wingdings" pitchFamily="2" charset="2"/>
              <a:buNone/>
              <a:defRPr/>
            </a:pPr>
            <a:r>
              <a:rPr lang="zh-CN" altLang="en-US" dirty="0"/>
              <a:t>只有当以下四个条件同时成立时，才会出现死锁。</a:t>
            </a:r>
          </a:p>
          <a:p>
            <a:pPr marL="457200" indent="-457200">
              <a:spcBef>
                <a:spcPct val="30000"/>
              </a:spcBef>
              <a:buFont typeface="Wingdings" pitchFamily="2" charset="2"/>
              <a:buAutoNum type="arabicPeriod"/>
              <a:defRPr/>
            </a:pPr>
            <a:r>
              <a:rPr lang="zh-CN" altLang="en-US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互斥条件</a:t>
            </a:r>
            <a:r>
              <a:rPr lang="zh-CN" altLang="en-US" dirty="0"/>
              <a:t>：在任何时刻，每一个资源最多只能被</a:t>
            </a:r>
            <a:br>
              <a:rPr lang="zh-CN" altLang="en-US" dirty="0"/>
            </a:br>
            <a:r>
              <a:rPr lang="zh-CN" altLang="en-US" dirty="0"/>
              <a:t>一个进程所使用；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AutoNum type="arabicPeriod"/>
              <a:defRPr/>
            </a:pPr>
            <a:r>
              <a:rPr lang="zh-CN" altLang="en-US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请求和保持条件</a:t>
            </a:r>
            <a:r>
              <a:rPr lang="zh-CN" altLang="en-US" dirty="0"/>
              <a:t>：进程在占用若干个资源的同时</a:t>
            </a:r>
            <a:br>
              <a:rPr lang="zh-CN" altLang="en-US" dirty="0"/>
            </a:br>
            <a:r>
              <a:rPr lang="zh-CN" altLang="en-US" dirty="0"/>
              <a:t>又可以请求新的资源；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AutoNum type="arabicPeriod"/>
              <a:defRPr/>
            </a:pPr>
            <a:r>
              <a:rPr lang="zh-CN" altLang="en-US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不可抢占条件</a:t>
            </a:r>
            <a:r>
              <a:rPr lang="zh-CN" altLang="en-US" dirty="0"/>
              <a:t>：进程已经占用的资源，不会被强</a:t>
            </a:r>
            <a:br>
              <a:rPr lang="zh-CN" altLang="en-US" dirty="0"/>
            </a:br>
            <a:r>
              <a:rPr lang="zh-CN" altLang="en-US" dirty="0"/>
              <a:t>制性拿走，而必须由该进程主动释放；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AutoNum type="arabicPeriod"/>
              <a:defRPr/>
            </a:pPr>
            <a:r>
              <a:rPr lang="zh-CN" altLang="en-US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环路等待条件</a:t>
            </a:r>
            <a:r>
              <a:rPr lang="zh-CN" altLang="en-US" dirty="0"/>
              <a:t>：存在一条由两个或多个进程所组</a:t>
            </a:r>
            <a:br>
              <a:rPr lang="zh-CN" altLang="en-US" dirty="0"/>
            </a:br>
            <a:r>
              <a:rPr lang="zh-CN" altLang="en-US" dirty="0"/>
              <a:t>成的</a:t>
            </a:r>
            <a:r>
              <a:rPr lang="zh-CN" altLang="en-US" dirty="0">
                <a:solidFill>
                  <a:srgbClr val="FFFF66"/>
                </a:solidFill>
                <a:latin typeface="SimHei" charset="-122"/>
                <a:ea typeface="SimHei" charset="-122"/>
                <a:cs typeface="SimHei" charset="-122"/>
              </a:rPr>
              <a:t>环路链</a:t>
            </a:r>
            <a:r>
              <a:rPr lang="zh-CN" altLang="en-US" dirty="0"/>
              <a:t>，其中每一个进程都在等待环路链中</a:t>
            </a:r>
            <a:br>
              <a:rPr lang="zh-CN" altLang="en-US" dirty="0"/>
            </a:br>
            <a:r>
              <a:rPr lang="zh-CN" altLang="en-US" dirty="0"/>
              <a:t>下一个进程所占用的资源。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2903538" y="1176338"/>
            <a:ext cx="3384550" cy="641350"/>
          </a:xfrm>
          <a:prstGeom prst="rect">
            <a:avLst/>
          </a:prstGeom>
          <a:gradFill rotWithShape="0">
            <a:gsLst>
              <a:gs pos="0">
                <a:srgbClr val="ADE7E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b="0">
                <a:solidFill>
                  <a:schemeClr val="tx1"/>
                </a:solidFill>
                <a:ea typeface="黑体" pitchFamily="49" charset="-122"/>
              </a:rPr>
              <a:t>1. </a:t>
            </a:r>
            <a:r>
              <a:rPr lang="zh-CN" altLang="en-US" sz="3600" b="0">
                <a:solidFill>
                  <a:schemeClr val="tx1"/>
                </a:solidFill>
                <a:ea typeface="黑体" pitchFamily="49" charset="-122"/>
              </a:rPr>
              <a:t>死锁发生条件</a:t>
            </a:r>
          </a:p>
        </p:txBody>
      </p:sp>
      <p:sp>
        <p:nvSpPr>
          <p:cNvPr id="1358853" name="Text Box 5"/>
          <p:cNvSpPr txBox="1">
            <a:spLocks noChangeArrowheads="1"/>
          </p:cNvSpPr>
          <p:nvPr/>
        </p:nvSpPr>
        <p:spPr bwMode="auto">
          <a:xfrm>
            <a:off x="6353335" y="1210892"/>
            <a:ext cx="2759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>
                <a:solidFill>
                  <a:srgbClr val="FFFF66"/>
                </a:solidFill>
              </a:rPr>
              <a:t>必要而不充分 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5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5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5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58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58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88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508000" y="1201738"/>
            <a:ext cx="8042275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30000"/>
              </a:spcBef>
              <a:buFont typeface="Wingdings" pitchFamily="2" charset="2"/>
              <a:buNone/>
            </a:pPr>
            <a:r>
              <a:rPr lang="en-US" altLang="zh-CN" dirty="0"/>
              <a:t>Holt</a:t>
            </a:r>
            <a:r>
              <a:rPr lang="zh-CN" altLang="en-US" dirty="0"/>
              <a:t>（</a:t>
            </a:r>
            <a:r>
              <a:rPr lang="en-US" altLang="zh-CN" dirty="0"/>
              <a:t>1972</a:t>
            </a:r>
            <a:r>
              <a:rPr lang="zh-CN" altLang="en-US" dirty="0"/>
              <a:t>）提出用</a:t>
            </a:r>
            <a:r>
              <a:rPr lang="zh-CN" altLang="en-US" dirty="0">
                <a:solidFill>
                  <a:srgbClr val="FFFF99"/>
                </a:solidFill>
                <a:ea typeface="黑体" pitchFamily="49" charset="-122"/>
              </a:rPr>
              <a:t>资源分配图</a:t>
            </a:r>
            <a:r>
              <a:rPr lang="zh-CN" altLang="en-US" dirty="0"/>
              <a:t>来描述死锁发生的</a:t>
            </a:r>
          </a:p>
          <a:p>
            <a:pPr>
              <a:buFont typeface="Wingdings" pitchFamily="2" charset="2"/>
              <a:buNone/>
            </a:pPr>
            <a:r>
              <a:rPr lang="zh-CN" altLang="en-US" dirty="0"/>
              <a:t>四个条件。在图中，用两种类型的结点来表示进程</a:t>
            </a:r>
          </a:p>
          <a:p>
            <a:pPr>
              <a:buFont typeface="Wingdings" pitchFamily="2" charset="2"/>
              <a:buNone/>
            </a:pPr>
            <a:r>
              <a:rPr lang="zh-CN" altLang="en-US" dirty="0"/>
              <a:t>和资源，用有向边来表示进程与资源之间的请求和</a:t>
            </a:r>
          </a:p>
          <a:p>
            <a:pPr>
              <a:buFont typeface="Wingdings" pitchFamily="2" charset="2"/>
              <a:buNone/>
            </a:pPr>
            <a:r>
              <a:rPr lang="zh-CN" altLang="en-US" dirty="0"/>
              <a:t>分配关系。</a:t>
            </a:r>
          </a:p>
          <a:p>
            <a:pPr>
              <a:spcBef>
                <a:spcPct val="30000"/>
              </a:spcBef>
              <a:buFont typeface="Wingdings 2" pitchFamily="18" charset="2"/>
              <a:buChar char="è"/>
            </a:pPr>
            <a:r>
              <a:rPr lang="zh-CN" altLang="en-US" dirty="0"/>
              <a:t>进程（用圆圈表示）：</a:t>
            </a:r>
          </a:p>
          <a:p>
            <a:pPr>
              <a:spcBef>
                <a:spcPct val="70000"/>
              </a:spcBef>
              <a:buFont typeface="Wingdings 2" pitchFamily="18" charset="2"/>
              <a:buChar char="è"/>
            </a:pPr>
            <a:r>
              <a:rPr lang="zh-CN" altLang="en-US" dirty="0">
                <a:solidFill>
                  <a:srgbClr val="FFFF66"/>
                </a:solidFill>
              </a:rPr>
              <a:t>资源</a:t>
            </a:r>
            <a:r>
              <a:rPr lang="zh-CN" altLang="en-US" dirty="0"/>
              <a:t>（用方框表示）：</a:t>
            </a:r>
          </a:p>
          <a:p>
            <a:pPr>
              <a:spcBef>
                <a:spcPct val="70000"/>
              </a:spcBef>
              <a:buFont typeface="Wingdings 2" pitchFamily="18" charset="2"/>
              <a:buChar char="è"/>
            </a:pPr>
            <a:r>
              <a:rPr lang="zh-CN" altLang="en-US" dirty="0"/>
              <a:t>进程</a:t>
            </a:r>
            <a:r>
              <a:rPr lang="en-US" altLang="zh-CN" dirty="0"/>
              <a:t>P</a:t>
            </a:r>
            <a:r>
              <a:rPr lang="zh-CN" altLang="en-US" dirty="0"/>
              <a:t>正占用资源</a:t>
            </a:r>
            <a:r>
              <a:rPr lang="en-US" altLang="zh-CN" dirty="0"/>
              <a:t>R</a:t>
            </a:r>
            <a:r>
              <a:rPr lang="zh-CN" altLang="en-US" dirty="0"/>
              <a:t>：</a:t>
            </a:r>
          </a:p>
          <a:p>
            <a:pPr>
              <a:spcBef>
                <a:spcPct val="70000"/>
              </a:spcBef>
              <a:buFont typeface="Wingdings 2" pitchFamily="18" charset="2"/>
              <a:buChar char="è"/>
            </a:pPr>
            <a:r>
              <a:rPr lang="zh-CN" altLang="en-US" dirty="0"/>
              <a:t>进程</a:t>
            </a:r>
            <a:r>
              <a:rPr lang="en-US" altLang="zh-CN" dirty="0"/>
              <a:t>P</a:t>
            </a:r>
            <a:r>
              <a:rPr lang="zh-CN" altLang="en-US" dirty="0"/>
              <a:t>请求资源</a:t>
            </a:r>
            <a:r>
              <a:rPr lang="en-US" altLang="zh-CN" dirty="0"/>
              <a:t>R</a:t>
            </a:r>
            <a:r>
              <a:rPr lang="zh-CN" altLang="en-US" dirty="0"/>
              <a:t>未果，被阻塞：</a:t>
            </a: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3017838" y="392113"/>
            <a:ext cx="2927350" cy="641350"/>
          </a:xfrm>
          <a:prstGeom prst="rect">
            <a:avLst/>
          </a:prstGeom>
          <a:gradFill rotWithShape="0">
            <a:gsLst>
              <a:gs pos="0">
                <a:srgbClr val="ADE7E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b="0">
                <a:solidFill>
                  <a:schemeClr val="tx1"/>
                </a:solidFill>
                <a:ea typeface="黑体" pitchFamily="49" charset="-122"/>
              </a:rPr>
              <a:t>2. </a:t>
            </a:r>
            <a:r>
              <a:rPr lang="zh-CN" altLang="en-US" sz="3600" b="0">
                <a:solidFill>
                  <a:schemeClr val="tx1"/>
                </a:solidFill>
                <a:ea typeface="黑体" pitchFamily="49" charset="-122"/>
              </a:rPr>
              <a:t>资源分配图</a:t>
            </a:r>
          </a:p>
        </p:txBody>
      </p:sp>
      <p:sp>
        <p:nvSpPr>
          <p:cNvPr id="32772" name="Oval 4"/>
          <p:cNvSpPr>
            <a:spLocks noChangeArrowheads="1"/>
          </p:cNvSpPr>
          <p:nvPr/>
        </p:nvSpPr>
        <p:spPr bwMode="auto">
          <a:xfrm>
            <a:off x="4706938" y="3106738"/>
            <a:ext cx="508000" cy="4937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4735513" y="3819525"/>
            <a:ext cx="508000" cy="5222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6261100" y="4470400"/>
            <a:ext cx="579438" cy="6096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24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4730750" y="4514850"/>
            <a:ext cx="508000" cy="5222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>
            <a:off x="5238750" y="4775200"/>
            <a:ext cx="1022350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2777" name="Oval 9"/>
          <p:cNvSpPr>
            <a:spLocks noChangeArrowheads="1"/>
          </p:cNvSpPr>
          <p:nvPr/>
        </p:nvSpPr>
        <p:spPr bwMode="auto">
          <a:xfrm>
            <a:off x="2647950" y="5830888"/>
            <a:ext cx="579438" cy="6096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24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4497388" y="5846763"/>
            <a:ext cx="508000" cy="5222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>
            <a:off x="3227388" y="6130925"/>
            <a:ext cx="1270000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7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7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nimBg="1"/>
      <p:bldP spid="32773" grpId="0" animBg="1"/>
      <p:bldP spid="32774" grpId="0" animBg="1"/>
      <p:bldP spid="32775" grpId="0" animBg="1"/>
      <p:bldP spid="32776" grpId="0" animBg="1"/>
      <p:bldP spid="32777" grpId="0" animBg="1"/>
      <p:bldP spid="32778" grpId="0" animBg="1"/>
      <p:bldP spid="3277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508000" y="1279525"/>
            <a:ext cx="6831013" cy="354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30000"/>
              </a:spcBef>
              <a:buFont typeface="Wingdings 2" pitchFamily="18" charset="2"/>
              <a:buChar char="è"/>
            </a:pPr>
            <a:r>
              <a:rPr lang="zh-CN" altLang="en-US"/>
              <a:t>进程：</a:t>
            </a:r>
          </a:p>
          <a:p>
            <a:pPr>
              <a:spcBef>
                <a:spcPct val="70000"/>
              </a:spcBef>
              <a:buFont typeface="Wingdings 2" pitchFamily="18" charset="2"/>
              <a:buChar char="è"/>
            </a:pPr>
            <a:r>
              <a:rPr lang="zh-CN" altLang="en-US"/>
              <a:t>资源（方框内的圆点表示资源个数）：</a:t>
            </a:r>
          </a:p>
          <a:p>
            <a:pPr>
              <a:spcBef>
                <a:spcPct val="70000"/>
              </a:spcBef>
              <a:buFont typeface="Wingdings 2" pitchFamily="18" charset="2"/>
              <a:buChar char="è"/>
            </a:pPr>
            <a:r>
              <a:rPr lang="zh-CN" altLang="en-US"/>
              <a:t>进程</a:t>
            </a:r>
            <a:r>
              <a:rPr lang="en-US" altLang="zh-CN"/>
              <a:t>P</a:t>
            </a:r>
            <a:r>
              <a:rPr lang="zh-CN" altLang="en-US"/>
              <a:t>正占用</a:t>
            </a:r>
            <a:r>
              <a:rPr lang="en-US" altLang="zh-CN"/>
              <a:t>R</a:t>
            </a:r>
            <a:r>
              <a:rPr lang="zh-CN" altLang="en-US"/>
              <a:t>类型的一个资源：</a:t>
            </a:r>
            <a:br>
              <a:rPr lang="zh-CN" altLang="en-US"/>
            </a:br>
            <a:br>
              <a:rPr lang="zh-CN" altLang="en-US"/>
            </a:br>
            <a:endParaRPr lang="zh-CN" altLang="en-US"/>
          </a:p>
          <a:p>
            <a:pPr>
              <a:spcBef>
                <a:spcPct val="70000"/>
              </a:spcBef>
              <a:buFont typeface="Wingdings 2" pitchFamily="18" charset="2"/>
              <a:buChar char="è"/>
            </a:pPr>
            <a:r>
              <a:rPr lang="zh-CN" altLang="en-US"/>
              <a:t>进程</a:t>
            </a:r>
            <a:r>
              <a:rPr lang="en-US" altLang="zh-CN"/>
              <a:t>P</a:t>
            </a:r>
            <a:r>
              <a:rPr lang="zh-CN" altLang="en-US"/>
              <a:t>请求</a:t>
            </a:r>
            <a:r>
              <a:rPr lang="en-US" altLang="zh-CN"/>
              <a:t>R</a:t>
            </a:r>
            <a:r>
              <a:rPr lang="zh-CN" altLang="en-US"/>
              <a:t>类型的资源未果，被阻塞：</a:t>
            </a:r>
          </a:p>
        </p:txBody>
      </p:sp>
      <p:sp>
        <p:nvSpPr>
          <p:cNvPr id="33795" name="Oval 3"/>
          <p:cNvSpPr>
            <a:spLocks noChangeArrowheads="1"/>
          </p:cNvSpPr>
          <p:nvPr/>
        </p:nvSpPr>
        <p:spPr bwMode="auto">
          <a:xfrm>
            <a:off x="2193925" y="1308100"/>
            <a:ext cx="508000" cy="49371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3796" name="Oval 4"/>
          <p:cNvSpPr>
            <a:spLocks noChangeArrowheads="1"/>
          </p:cNvSpPr>
          <p:nvPr/>
        </p:nvSpPr>
        <p:spPr bwMode="auto">
          <a:xfrm>
            <a:off x="2411413" y="5060950"/>
            <a:ext cx="579437" cy="6096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240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>
            <a:off x="2990850" y="5360988"/>
            <a:ext cx="1270000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2747963" y="376238"/>
            <a:ext cx="34480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>
                <a:solidFill>
                  <a:srgbClr val="FFC000"/>
                </a:solidFill>
              </a:rPr>
              <a:t>改进的资源分配图</a:t>
            </a:r>
          </a:p>
        </p:txBody>
      </p:sp>
      <p:grpSp>
        <p:nvGrpSpPr>
          <p:cNvPr id="33799" name="Group 7"/>
          <p:cNvGrpSpPr>
            <a:grpSpLocks/>
          </p:cNvGrpSpPr>
          <p:nvPr/>
        </p:nvGrpSpPr>
        <p:grpSpPr bwMode="auto">
          <a:xfrm>
            <a:off x="7107238" y="1933575"/>
            <a:ext cx="508000" cy="742950"/>
            <a:chOff x="4072" y="1155"/>
            <a:chExt cx="320" cy="468"/>
          </a:xfrm>
        </p:grpSpPr>
        <p:sp>
          <p:nvSpPr>
            <p:cNvPr id="33813" name="Rectangle 8"/>
            <p:cNvSpPr>
              <a:spLocks noChangeArrowheads="1"/>
            </p:cNvSpPr>
            <p:nvPr/>
          </p:nvSpPr>
          <p:spPr bwMode="auto">
            <a:xfrm>
              <a:off x="4072" y="1227"/>
              <a:ext cx="320" cy="3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3814" name="Text Box 9"/>
            <p:cNvSpPr txBox="1">
              <a:spLocks noChangeArrowheads="1"/>
            </p:cNvSpPr>
            <p:nvPr/>
          </p:nvSpPr>
          <p:spPr bwMode="auto">
            <a:xfrm>
              <a:off x="4126" y="1155"/>
              <a:ext cx="19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en-US" altLang="zh-CN">
                  <a:solidFill>
                    <a:schemeClr val="tx1"/>
                  </a:solidFill>
                  <a:cs typeface="Times New Roman" pitchFamily="18" charset="0"/>
                </a:rPr>
                <a:t>•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33815" name="Text Box 10"/>
            <p:cNvSpPr txBox="1">
              <a:spLocks noChangeArrowheads="1"/>
            </p:cNvSpPr>
            <p:nvPr/>
          </p:nvSpPr>
          <p:spPr bwMode="auto">
            <a:xfrm>
              <a:off x="4131" y="1296"/>
              <a:ext cx="19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en-US" altLang="zh-CN">
                  <a:solidFill>
                    <a:schemeClr val="tx1"/>
                  </a:solidFill>
                  <a:cs typeface="Times New Roman" pitchFamily="18" charset="0"/>
                </a:rPr>
                <a:t>•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</p:grpSp>
      <p:grpSp>
        <p:nvGrpSpPr>
          <p:cNvPr id="33800" name="Group 11"/>
          <p:cNvGrpSpPr>
            <a:grpSpLocks/>
          </p:cNvGrpSpPr>
          <p:nvPr/>
        </p:nvGrpSpPr>
        <p:grpSpPr bwMode="auto">
          <a:xfrm>
            <a:off x="2325688" y="3360738"/>
            <a:ext cx="2520950" cy="742950"/>
            <a:chOff x="2928" y="1598"/>
            <a:chExt cx="1588" cy="468"/>
          </a:xfrm>
        </p:grpSpPr>
        <p:sp>
          <p:nvSpPr>
            <p:cNvPr id="33806" name="Oval 12"/>
            <p:cNvSpPr>
              <a:spLocks noChangeArrowheads="1"/>
            </p:cNvSpPr>
            <p:nvPr/>
          </p:nvSpPr>
          <p:spPr bwMode="auto">
            <a:xfrm>
              <a:off x="4151" y="1655"/>
              <a:ext cx="365" cy="3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</a:rPr>
                <a:t>P</a:t>
              </a:r>
            </a:p>
          </p:txBody>
        </p:sp>
        <p:grpSp>
          <p:nvGrpSpPr>
            <p:cNvPr id="33807" name="Group 13"/>
            <p:cNvGrpSpPr>
              <a:grpSpLocks/>
            </p:cNvGrpSpPr>
            <p:nvPr/>
          </p:nvGrpSpPr>
          <p:grpSpPr bwMode="auto">
            <a:xfrm>
              <a:off x="3178" y="1598"/>
              <a:ext cx="320" cy="468"/>
              <a:chOff x="4072" y="1155"/>
              <a:chExt cx="320" cy="468"/>
            </a:xfrm>
          </p:grpSpPr>
          <p:sp>
            <p:nvSpPr>
              <p:cNvPr id="33810" name="Rectangle 14"/>
              <p:cNvSpPr>
                <a:spLocks noChangeArrowheads="1"/>
              </p:cNvSpPr>
              <p:nvPr/>
            </p:nvSpPr>
            <p:spPr bwMode="auto">
              <a:xfrm>
                <a:off x="4072" y="1227"/>
                <a:ext cx="320" cy="3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3811" name="Text Box 15"/>
              <p:cNvSpPr txBox="1">
                <a:spLocks noChangeArrowheads="1"/>
              </p:cNvSpPr>
              <p:nvPr/>
            </p:nvSpPr>
            <p:spPr bwMode="auto">
              <a:xfrm>
                <a:off x="4126" y="1155"/>
                <a:ext cx="19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 b="1">
                    <a:solidFill>
                      <a:srgbClr val="FFFFFF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>
                  <a:defRPr kumimoji="1" sz="2800" b="1">
                    <a:solidFill>
                      <a:srgbClr val="FFFFFF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>
                  <a:defRPr kumimoji="1" sz="2800" b="1">
                    <a:solidFill>
                      <a:srgbClr val="FFFFFF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>
                  <a:defRPr kumimoji="1" sz="2800" b="1">
                    <a:solidFill>
                      <a:srgbClr val="FFFFFF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>
                  <a:defRPr kumimoji="1" sz="2800" b="1">
                    <a:solidFill>
                      <a:srgbClr val="FFFFFF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rgbClr val="FFFFFF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rgbClr val="FFFFFF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rgbClr val="FFFFFF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rgbClr val="FFFFFF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r>
                  <a:rPr lang="en-US" altLang="zh-CN">
                    <a:solidFill>
                      <a:schemeClr val="tx1"/>
                    </a:solidFill>
                    <a:cs typeface="Times New Roman" pitchFamily="18" charset="0"/>
                  </a:rPr>
                  <a:t>•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33812" name="Text Box 16"/>
              <p:cNvSpPr txBox="1">
                <a:spLocks noChangeArrowheads="1"/>
              </p:cNvSpPr>
              <p:nvPr/>
            </p:nvSpPr>
            <p:spPr bwMode="auto">
              <a:xfrm>
                <a:off x="4131" y="1296"/>
                <a:ext cx="19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 b="1">
                    <a:solidFill>
                      <a:srgbClr val="FFFFFF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>
                  <a:defRPr kumimoji="1" sz="2800" b="1">
                    <a:solidFill>
                      <a:srgbClr val="FFFFFF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>
                  <a:defRPr kumimoji="1" sz="2800" b="1">
                    <a:solidFill>
                      <a:srgbClr val="FFFFFF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>
                  <a:defRPr kumimoji="1" sz="2800" b="1">
                    <a:solidFill>
                      <a:srgbClr val="FFFFFF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>
                  <a:defRPr kumimoji="1" sz="2800" b="1">
                    <a:solidFill>
                      <a:srgbClr val="FFFFFF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rgbClr val="FFFFFF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rgbClr val="FFFFFF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rgbClr val="FFFFFF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rgbClr val="FFFFFF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r>
                  <a:rPr lang="en-US" altLang="zh-CN">
                    <a:solidFill>
                      <a:schemeClr val="tx1"/>
                    </a:solidFill>
                    <a:cs typeface="Times New Roman" pitchFamily="18" charset="0"/>
                  </a:rPr>
                  <a:t>•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808" name="Line 17"/>
            <p:cNvSpPr>
              <a:spLocks noChangeShapeType="1"/>
            </p:cNvSpPr>
            <p:nvPr/>
          </p:nvSpPr>
          <p:spPr bwMode="auto">
            <a:xfrm>
              <a:off x="3369" y="1757"/>
              <a:ext cx="79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3809" name="Text Box 18"/>
            <p:cNvSpPr txBox="1">
              <a:spLocks noChangeArrowheads="1"/>
            </p:cNvSpPr>
            <p:nvPr/>
          </p:nvSpPr>
          <p:spPr bwMode="auto">
            <a:xfrm>
              <a:off x="2928" y="1670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en-US" altLang="zh-CN"/>
                <a:t>R</a:t>
              </a:r>
            </a:p>
          </p:txBody>
        </p:sp>
      </p:grpSp>
      <p:grpSp>
        <p:nvGrpSpPr>
          <p:cNvPr id="33801" name="Group 19"/>
          <p:cNvGrpSpPr>
            <a:grpSpLocks/>
          </p:cNvGrpSpPr>
          <p:nvPr/>
        </p:nvGrpSpPr>
        <p:grpSpPr bwMode="auto">
          <a:xfrm>
            <a:off x="4276725" y="4984750"/>
            <a:ext cx="508000" cy="742950"/>
            <a:chOff x="4072" y="1155"/>
            <a:chExt cx="320" cy="468"/>
          </a:xfrm>
        </p:grpSpPr>
        <p:sp>
          <p:nvSpPr>
            <p:cNvPr id="33803" name="Rectangle 20"/>
            <p:cNvSpPr>
              <a:spLocks noChangeArrowheads="1"/>
            </p:cNvSpPr>
            <p:nvPr/>
          </p:nvSpPr>
          <p:spPr bwMode="auto">
            <a:xfrm>
              <a:off x="4072" y="1227"/>
              <a:ext cx="320" cy="3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3804" name="Text Box 21"/>
            <p:cNvSpPr txBox="1">
              <a:spLocks noChangeArrowheads="1"/>
            </p:cNvSpPr>
            <p:nvPr/>
          </p:nvSpPr>
          <p:spPr bwMode="auto">
            <a:xfrm>
              <a:off x="4126" y="1155"/>
              <a:ext cx="19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en-US" altLang="zh-CN">
                  <a:solidFill>
                    <a:schemeClr val="tx1"/>
                  </a:solidFill>
                  <a:cs typeface="Times New Roman" pitchFamily="18" charset="0"/>
                </a:rPr>
                <a:t>•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33805" name="Text Box 22"/>
            <p:cNvSpPr txBox="1">
              <a:spLocks noChangeArrowheads="1"/>
            </p:cNvSpPr>
            <p:nvPr/>
          </p:nvSpPr>
          <p:spPr bwMode="auto">
            <a:xfrm>
              <a:off x="4131" y="1296"/>
              <a:ext cx="19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en-US" altLang="zh-CN">
                  <a:solidFill>
                    <a:schemeClr val="tx1"/>
                  </a:solidFill>
                  <a:cs typeface="Times New Roman" pitchFamily="18" charset="0"/>
                </a:rPr>
                <a:t>•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</p:grpSp>
      <p:sp>
        <p:nvSpPr>
          <p:cNvPr id="33802" name="Text Box 23"/>
          <p:cNvSpPr txBox="1">
            <a:spLocks noChangeArrowheads="1"/>
          </p:cNvSpPr>
          <p:nvPr/>
        </p:nvSpPr>
        <p:spPr bwMode="auto">
          <a:xfrm>
            <a:off x="4784725" y="5099050"/>
            <a:ext cx="441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/>
              <a:t>R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3008313" y="347663"/>
            <a:ext cx="304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>
                <a:solidFill>
                  <a:srgbClr val="FFC000"/>
                </a:solidFill>
              </a:rPr>
              <a:t>资源分配图示例</a:t>
            </a:r>
          </a:p>
        </p:txBody>
      </p:sp>
      <p:pic>
        <p:nvPicPr>
          <p:cNvPr id="34819" name="Picture 3" descr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1252538"/>
            <a:ext cx="3535362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1809750" y="4756150"/>
            <a:ext cx="89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/>
              <a:t>死锁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111750" y="1252538"/>
            <a:ext cx="3333750" cy="5373687"/>
            <a:chOff x="3220" y="789"/>
            <a:chExt cx="2100" cy="3385"/>
          </a:xfrm>
        </p:grpSpPr>
        <p:pic>
          <p:nvPicPr>
            <p:cNvPr id="3482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4" t="871" r="23206" b="1060"/>
            <a:stretch>
              <a:fillRect/>
            </a:stretch>
          </p:blipFill>
          <p:spPr bwMode="auto">
            <a:xfrm>
              <a:off x="3220" y="789"/>
              <a:ext cx="2100" cy="3064"/>
            </a:xfrm>
            <a:prstGeom prst="rect">
              <a:avLst/>
            </a:prstGeom>
            <a:noFill/>
            <a:ln w="57150" cmpd="thickThin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823" name="Text Box 7"/>
            <p:cNvSpPr txBox="1">
              <a:spLocks noChangeArrowheads="1"/>
            </p:cNvSpPr>
            <p:nvPr/>
          </p:nvSpPr>
          <p:spPr bwMode="auto">
            <a:xfrm>
              <a:off x="3256" y="3886"/>
              <a:ext cx="204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一种类型的资源有多个</a:t>
              </a:r>
            </a:p>
          </p:txBody>
        </p:sp>
      </p:grp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2262188" y="347663"/>
            <a:ext cx="43973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>
                <a:solidFill>
                  <a:srgbClr val="FFC000"/>
                </a:solidFill>
              </a:rPr>
              <a:t>有无死锁？</a:t>
            </a:r>
          </a:p>
        </p:txBody>
      </p:sp>
      <p:sp>
        <p:nvSpPr>
          <p:cNvPr id="1444868" name="Text Box 4"/>
          <p:cNvSpPr txBox="1">
            <a:spLocks noChangeArrowheads="1"/>
          </p:cNvSpPr>
          <p:nvPr/>
        </p:nvSpPr>
        <p:spPr bwMode="auto">
          <a:xfrm>
            <a:off x="1720850" y="6008688"/>
            <a:ext cx="898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/>
              <a:t>死锁</a:t>
            </a:r>
          </a:p>
        </p:txBody>
      </p:sp>
      <p:pic>
        <p:nvPicPr>
          <p:cNvPr id="3584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3" t="919" r="23195" b="1358"/>
          <a:stretch>
            <a:fillRect/>
          </a:stretch>
        </p:blipFill>
        <p:spPr bwMode="auto">
          <a:xfrm>
            <a:off x="423863" y="1233488"/>
            <a:ext cx="3789362" cy="4673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4487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3" t="700" r="19093" b="700"/>
          <a:stretch>
            <a:fillRect/>
          </a:stretch>
        </p:blipFill>
        <p:spPr bwMode="auto">
          <a:xfrm>
            <a:off x="4899025" y="1208088"/>
            <a:ext cx="3868738" cy="4741862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44874" name="Text Box 10"/>
          <p:cNvSpPr txBox="1">
            <a:spLocks noChangeArrowheads="1"/>
          </p:cNvSpPr>
          <p:nvPr/>
        </p:nvSpPr>
        <p:spPr bwMode="auto">
          <a:xfrm>
            <a:off x="6210300" y="6008688"/>
            <a:ext cx="12652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/>
              <a:t>无死锁</a:t>
            </a: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4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4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44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44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4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4868" grpId="0"/>
      <p:bldP spid="14448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ChangeArrowheads="1"/>
          </p:cNvSpPr>
          <p:nvPr/>
        </p:nvSpPr>
        <p:spPr bwMode="auto">
          <a:xfrm>
            <a:off x="695325" y="479425"/>
            <a:ext cx="77724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4400" dirty="0">
                <a:solidFill>
                  <a:srgbClr val="FFC000"/>
                </a:solidFill>
              </a:rPr>
              <a:t>基本事实</a:t>
            </a:r>
          </a:p>
        </p:txBody>
      </p:sp>
      <p:sp>
        <p:nvSpPr>
          <p:cNvPr id="36867" name="Rectangle 8"/>
          <p:cNvSpPr>
            <a:spLocks noChangeArrowheads="1"/>
          </p:cNvSpPr>
          <p:nvPr/>
        </p:nvSpPr>
        <p:spPr bwMode="auto">
          <a:xfrm>
            <a:off x="609600" y="1744663"/>
            <a:ext cx="808831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600" dirty="0">
                <a:solidFill>
                  <a:schemeClr val="bg1"/>
                </a:solidFill>
                <a:sym typeface="Symbol" pitchFamily="18" charset="2"/>
              </a:rPr>
              <a:t>如果</a:t>
            </a:r>
            <a:r>
              <a:rPr lang="zh-CN" altLang="en-US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Symbol" pitchFamily="18" charset="2"/>
              </a:rPr>
              <a:t>图没有环路  </a:t>
            </a:r>
            <a:r>
              <a:rPr lang="zh-CN" altLang="en-US" sz="3600" dirty="0">
                <a:solidFill>
                  <a:schemeClr val="bg1"/>
                </a:solidFill>
                <a:sym typeface="Wingdings"/>
              </a:rPr>
              <a:t></a:t>
            </a:r>
            <a:r>
              <a:rPr lang="zh-CN" altLang="en-US" sz="3600" dirty="0">
                <a:solidFill>
                  <a:schemeClr val="bg1"/>
                </a:solidFill>
                <a:sym typeface="Symbol" pitchFamily="18" charset="2"/>
              </a:rPr>
              <a:t>  不会有死锁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600" dirty="0">
                <a:solidFill>
                  <a:schemeClr val="bg1"/>
                </a:solidFill>
                <a:sym typeface="Symbol" pitchFamily="18" charset="2"/>
              </a:rPr>
              <a:t>如果</a:t>
            </a:r>
            <a:r>
              <a:rPr lang="zh-CN" altLang="en-US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Symbol" pitchFamily="18" charset="2"/>
              </a:rPr>
              <a:t>图有环路  </a:t>
            </a:r>
            <a:r>
              <a:rPr lang="zh-CN" altLang="en-US" sz="3600" dirty="0">
                <a:solidFill>
                  <a:schemeClr val="bg1"/>
                </a:solidFill>
                <a:sym typeface="Wingdings"/>
              </a:rPr>
              <a:t></a:t>
            </a:r>
            <a:r>
              <a:rPr lang="zh-CN" altLang="en-US" sz="3600" dirty="0">
                <a:solidFill>
                  <a:schemeClr val="bg1"/>
                </a:solidFill>
                <a:sym typeface="Symbol" pitchFamily="18" charset="2"/>
              </a:rPr>
              <a:t> 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zh-CN" altLang="en-US" sz="3600" dirty="0">
                <a:solidFill>
                  <a:schemeClr val="bg1"/>
                </a:solidFill>
                <a:sym typeface="Symbol" pitchFamily="18" charset="2"/>
              </a:rPr>
              <a:t>如果每一种资源类型只有一个实例，那么死锁发生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zh-CN" altLang="en-US" sz="3600" dirty="0">
                <a:solidFill>
                  <a:schemeClr val="bg1"/>
                </a:solidFill>
                <a:sym typeface="Symbol" pitchFamily="18" charset="2"/>
              </a:rPr>
              <a:t>如果一种资源类型有多个实例，可能死锁</a:t>
            </a: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2662237" y="273050"/>
            <a:ext cx="4052887" cy="646331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ctr" hangingPunct="1">
              <a:spcBef>
                <a:spcPct val="50000"/>
              </a:spcBef>
            </a:pPr>
            <a:r>
              <a:rPr lang="zh-CN" altLang="en-US" sz="3600" dirty="0"/>
              <a:t>第二章  死锁问题</a:t>
            </a:r>
          </a:p>
        </p:txBody>
      </p:sp>
      <p:pic>
        <p:nvPicPr>
          <p:cNvPr id="22531" name="Picture 3" descr="Line1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439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2403475" y="1790700"/>
            <a:ext cx="4311650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Font typeface="Wingdings" pitchFamily="2" charset="2"/>
              <a:buAutoNum type="arabicPeriod"/>
            </a:pPr>
            <a:r>
              <a:rPr lang="zh-CN" altLang="en-US" sz="3600" dirty="0"/>
              <a:t>死锁概述</a:t>
            </a:r>
          </a:p>
          <a:p>
            <a:pPr eaLnBrk="1" hangingPunct="1">
              <a:spcBef>
                <a:spcPct val="30000"/>
              </a:spcBef>
              <a:buFont typeface="Wingdings" pitchFamily="2" charset="2"/>
              <a:buAutoNum type="arabicPeriod"/>
            </a:pPr>
            <a:r>
              <a:rPr lang="zh-CN" altLang="en-US" sz="3600" dirty="0"/>
              <a:t>死锁的检测和解除</a:t>
            </a:r>
          </a:p>
          <a:p>
            <a:pPr eaLnBrk="1" hangingPunct="1">
              <a:spcBef>
                <a:spcPct val="30000"/>
              </a:spcBef>
              <a:buFont typeface="Wingdings" pitchFamily="2" charset="2"/>
              <a:buAutoNum type="arabicPeriod"/>
            </a:pPr>
            <a:r>
              <a:rPr lang="zh-CN" altLang="en-US" sz="3600" dirty="0"/>
              <a:t>死锁的避免</a:t>
            </a:r>
          </a:p>
          <a:p>
            <a:pPr eaLnBrk="1" hangingPunct="1">
              <a:spcBef>
                <a:spcPct val="30000"/>
              </a:spcBef>
              <a:buFont typeface="Wingdings" pitchFamily="2" charset="2"/>
              <a:buAutoNum type="arabicPeriod"/>
            </a:pPr>
            <a:r>
              <a:rPr lang="zh-CN" altLang="en-US" sz="3600" dirty="0"/>
              <a:t>死锁的预防</a:t>
            </a: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2717800" y="434975"/>
            <a:ext cx="3841750" cy="641350"/>
          </a:xfrm>
          <a:prstGeom prst="rect">
            <a:avLst/>
          </a:prstGeom>
          <a:gradFill rotWithShape="0">
            <a:gsLst>
              <a:gs pos="0">
                <a:srgbClr val="ADE7E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b="0">
                <a:solidFill>
                  <a:schemeClr val="tx1"/>
                </a:solidFill>
                <a:ea typeface="黑体" pitchFamily="49" charset="-122"/>
              </a:rPr>
              <a:t>3. </a:t>
            </a:r>
            <a:r>
              <a:rPr lang="zh-CN" altLang="en-US" sz="3600" b="0">
                <a:solidFill>
                  <a:schemeClr val="tx1"/>
                </a:solidFill>
                <a:ea typeface="黑体" pitchFamily="49" charset="-122"/>
              </a:rPr>
              <a:t>死锁的应对策略</a:t>
            </a:r>
          </a:p>
        </p:txBody>
      </p:sp>
      <p:sp>
        <p:nvSpPr>
          <p:cNvPr id="1377283" name="Text Box 3"/>
          <p:cNvSpPr txBox="1">
            <a:spLocks noChangeArrowheads="1"/>
          </p:cNvSpPr>
          <p:nvPr/>
        </p:nvSpPr>
        <p:spPr bwMode="auto">
          <a:xfrm>
            <a:off x="493713" y="1397000"/>
            <a:ext cx="8261350" cy="5219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30000"/>
              </a:spcBef>
              <a:buFont typeface="Wingdings" pitchFamily="2" charset="2"/>
              <a:buNone/>
            </a:pPr>
            <a:r>
              <a:rPr lang="zh-CN" altLang="en-US" dirty="0"/>
              <a:t>在应对死锁问题时，有四种策略可供选择：</a:t>
            </a:r>
          </a:p>
          <a:p>
            <a:pPr>
              <a:lnSpc>
                <a:spcPct val="125000"/>
              </a:lnSpc>
              <a:spcBef>
                <a:spcPct val="30000"/>
              </a:spcBef>
              <a:buFont typeface="Wingdings" pitchFamily="2" charset="2"/>
              <a:buAutoNum type="arabicPeriod"/>
            </a:pPr>
            <a:r>
              <a:rPr lang="zh-CN" altLang="en-US" dirty="0">
                <a:solidFill>
                  <a:srgbClr val="FFFF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“无为而治”</a:t>
            </a:r>
            <a:r>
              <a:rPr lang="zh-CN" altLang="en-US" dirty="0"/>
              <a:t>：故意忽略这个问题，假装在系统中不会出现死锁现象。原因：进一步则</a:t>
            </a:r>
            <a:r>
              <a:rPr lang="zh-CN" altLang="en-US" dirty="0">
                <a:solidFill>
                  <a:srgbClr val="FFFF66"/>
                </a:solidFill>
              </a:rPr>
              <a:t>代价高昂</a:t>
            </a:r>
            <a:r>
              <a:rPr lang="zh-CN" altLang="en-US" dirty="0"/>
              <a:t>，退一步则影响不大。大多数操作系统均采用此种策略，如</a:t>
            </a:r>
            <a:r>
              <a:rPr lang="en-US" altLang="zh-CN" dirty="0"/>
              <a:t>UNIX</a:t>
            </a:r>
            <a:r>
              <a:rPr lang="zh-CN" altLang="en-US" dirty="0"/>
              <a:t>、</a:t>
            </a:r>
            <a:r>
              <a:rPr lang="en-US" altLang="zh-CN" dirty="0"/>
              <a:t>Windows</a:t>
            </a:r>
            <a:r>
              <a:rPr lang="zh-CN" altLang="en-US" dirty="0"/>
              <a:t>；</a:t>
            </a:r>
          </a:p>
          <a:p>
            <a:pPr>
              <a:lnSpc>
                <a:spcPct val="125000"/>
              </a:lnSpc>
              <a:spcBef>
                <a:spcPct val="20000"/>
              </a:spcBef>
              <a:buFont typeface="Wingdings" pitchFamily="2" charset="2"/>
              <a:buAutoNum type="arabicPeriod"/>
            </a:pPr>
            <a:r>
              <a:rPr lang="zh-CN" altLang="en-US" dirty="0">
                <a:solidFill>
                  <a:srgbClr val="FFFF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死锁的检测和解除</a:t>
            </a:r>
            <a:r>
              <a:rPr lang="zh-CN" altLang="en-US" dirty="0"/>
              <a:t>：允许死锁发生，通过不断的</a:t>
            </a:r>
            <a:br>
              <a:rPr lang="zh-CN" altLang="en-US" dirty="0"/>
            </a:br>
            <a:r>
              <a:rPr lang="zh-CN" altLang="en-US" dirty="0"/>
              <a:t>检测及时发现，然后采取措施解除死锁；</a:t>
            </a:r>
          </a:p>
          <a:p>
            <a:pPr>
              <a:lnSpc>
                <a:spcPct val="125000"/>
              </a:lnSpc>
              <a:spcBef>
                <a:spcPct val="20000"/>
              </a:spcBef>
              <a:buFont typeface="Wingdings" pitchFamily="2" charset="2"/>
              <a:buAutoNum type="arabicPeriod"/>
            </a:pPr>
            <a:r>
              <a:rPr lang="zh-CN" altLang="en-US" dirty="0">
                <a:solidFill>
                  <a:srgbClr val="FFFF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动态避免</a:t>
            </a:r>
            <a:r>
              <a:rPr lang="zh-CN" altLang="en-US" dirty="0"/>
              <a:t>：通过精心设计的资源分配方案来避免</a:t>
            </a:r>
            <a:r>
              <a:rPr lang="en-US" altLang="zh-CN" dirty="0"/>
              <a:t>;</a:t>
            </a:r>
          </a:p>
          <a:p>
            <a:pPr>
              <a:lnSpc>
                <a:spcPct val="125000"/>
              </a:lnSpc>
              <a:spcBef>
                <a:spcPct val="20000"/>
              </a:spcBef>
              <a:buFont typeface="Wingdings" pitchFamily="2" charset="2"/>
              <a:buAutoNum type="arabicPeriod"/>
            </a:pPr>
            <a:r>
              <a:rPr lang="zh-CN" altLang="en-US" dirty="0">
                <a:solidFill>
                  <a:srgbClr val="FFFF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死锁预防</a:t>
            </a:r>
            <a:r>
              <a:rPr lang="zh-CN" altLang="en-US" dirty="0"/>
              <a:t>：破坏死锁产生的四个必要条件之一。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7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7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7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7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7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7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728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Line16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439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 useBgFill="1"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2270125" y="273050"/>
            <a:ext cx="4799013" cy="64135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FFFF66"/>
                </a:solidFill>
              </a:rPr>
              <a:t>2.2  </a:t>
            </a:r>
            <a:r>
              <a:rPr lang="zh-CN" altLang="en-US" sz="3600" dirty="0">
                <a:solidFill>
                  <a:srgbClr val="FFFF66"/>
                </a:solidFill>
              </a:rPr>
              <a:t>死锁的检测和解除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276350" y="1346200"/>
            <a:ext cx="6373813" cy="64135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CC0000"/>
                </a:solidFill>
              </a:rPr>
              <a:t>2.2.1  </a:t>
            </a:r>
            <a:r>
              <a:rPr lang="zh-CN" altLang="en-US" sz="3600" dirty="0">
                <a:solidFill>
                  <a:srgbClr val="CC0000"/>
                </a:solidFill>
              </a:rPr>
              <a:t>死锁检测算法（单资源）</a:t>
            </a: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563563" y="2185988"/>
            <a:ext cx="8042275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dirty="0">
                <a:solidFill>
                  <a:srgbClr val="FFFF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单资源</a:t>
            </a:r>
            <a:r>
              <a:rPr lang="zh-CN" altLang="en-US" dirty="0"/>
              <a:t>：每一种类型的资源个数只有一个，例如：</a:t>
            </a:r>
            <a:br>
              <a:rPr lang="zh-CN" altLang="en-US" dirty="0"/>
            </a:br>
            <a:r>
              <a:rPr lang="zh-CN" altLang="en-US" dirty="0"/>
              <a:t>系统中只有一台扫描仪、一台光盘刻录机、一个绘</a:t>
            </a:r>
            <a:br>
              <a:rPr lang="zh-CN" altLang="en-US" dirty="0"/>
            </a:br>
            <a:r>
              <a:rPr lang="zh-CN" altLang="en-US" dirty="0"/>
              <a:t>图仪、一个磁带驱动器等等。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3038475" y="3787775"/>
            <a:ext cx="2927350" cy="641350"/>
          </a:xfrm>
          <a:prstGeom prst="rect">
            <a:avLst/>
          </a:prstGeom>
          <a:gradFill rotWithShape="0">
            <a:gsLst>
              <a:gs pos="0">
                <a:srgbClr val="ADE7E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b="0">
                <a:solidFill>
                  <a:schemeClr val="tx1"/>
                </a:solidFill>
                <a:ea typeface="黑体" pitchFamily="49" charset="-122"/>
              </a:rPr>
              <a:t>1. </a:t>
            </a:r>
            <a:r>
              <a:rPr lang="zh-CN" altLang="en-US" sz="3600" b="0">
                <a:solidFill>
                  <a:schemeClr val="tx1"/>
                </a:solidFill>
                <a:ea typeface="黑体" pitchFamily="49" charset="-122"/>
              </a:rPr>
              <a:t>人工观察法</a:t>
            </a: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563563" y="4591050"/>
            <a:ext cx="80422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/>
              <a:t>对于一个系统而言，首先构造它的资源分配图，然</a:t>
            </a:r>
            <a:br>
              <a:rPr lang="zh-CN" altLang="en-US"/>
            </a:br>
            <a:r>
              <a:rPr lang="zh-CN" altLang="en-US"/>
              <a:t>后观察里面是否存在有封闭的环路，若有，则存在</a:t>
            </a:r>
          </a:p>
          <a:p>
            <a:r>
              <a:rPr lang="zh-CN" altLang="en-US"/>
              <a:t>着死锁，该环路上的所有进程都是死锁进程；若没</a:t>
            </a:r>
            <a:br>
              <a:rPr lang="zh-CN" altLang="en-US"/>
            </a:br>
            <a:r>
              <a:rPr lang="zh-CN" altLang="en-US"/>
              <a:t>有，则系统不存在死锁。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8" grpId="0" animBg="1"/>
      <p:bldP spid="389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157163" y="654050"/>
            <a:ext cx="39497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/>
              <a:t>例如：假设在系统中有</a:t>
            </a:r>
            <a:br>
              <a:rPr lang="zh-CN" altLang="en-US"/>
            </a:br>
            <a:r>
              <a:rPr lang="zh-CN" altLang="en-US"/>
              <a:t>七个进程，从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G</a:t>
            </a:r>
            <a:r>
              <a:rPr lang="zh-CN" altLang="en-US"/>
              <a:t>，</a:t>
            </a:r>
            <a:br>
              <a:rPr lang="zh-CN" altLang="en-US"/>
            </a:br>
            <a:r>
              <a:rPr lang="zh-CN" altLang="en-US"/>
              <a:t>以及六个资源，从</a:t>
            </a:r>
            <a:r>
              <a:rPr lang="en-US" altLang="zh-CN"/>
              <a:t>R</a:t>
            </a:r>
            <a:r>
              <a:rPr lang="zh-CN" altLang="en-US"/>
              <a:t>到</a:t>
            </a:r>
            <a:br>
              <a:rPr lang="zh-CN" altLang="en-US"/>
            </a:br>
            <a:r>
              <a:rPr lang="en-US" altLang="zh-CN"/>
              <a:t>W</a:t>
            </a:r>
            <a:r>
              <a:rPr lang="zh-CN" altLang="en-US"/>
              <a:t>，资源与进程之间的</a:t>
            </a:r>
            <a:br>
              <a:rPr lang="zh-CN" altLang="en-US"/>
            </a:br>
            <a:r>
              <a:rPr lang="zh-CN" altLang="en-US"/>
              <a:t>分配和请求关系如下：</a:t>
            </a:r>
          </a:p>
          <a:p>
            <a:pPr>
              <a:spcBef>
                <a:spcPct val="30000"/>
              </a:spcBef>
            </a:pPr>
            <a:r>
              <a:rPr lang="en-US" altLang="zh-CN"/>
              <a:t>1. </a:t>
            </a:r>
            <a:r>
              <a:rPr lang="zh-CN" altLang="en-US"/>
              <a:t>进程</a:t>
            </a:r>
            <a:r>
              <a:rPr lang="en-US" altLang="zh-CN"/>
              <a:t>A</a:t>
            </a:r>
            <a:r>
              <a:rPr lang="zh-CN" altLang="en-US"/>
              <a:t>占用</a:t>
            </a:r>
            <a:r>
              <a:rPr lang="en-US" altLang="zh-CN"/>
              <a:t>R</a:t>
            </a:r>
            <a:r>
              <a:rPr lang="zh-CN" altLang="en-US"/>
              <a:t>并请求</a:t>
            </a:r>
            <a:r>
              <a:rPr lang="en-US" altLang="zh-CN"/>
              <a:t>S;</a:t>
            </a:r>
            <a:br>
              <a:rPr lang="en-US" altLang="zh-CN"/>
            </a:br>
            <a:r>
              <a:rPr lang="en-US" altLang="zh-CN"/>
              <a:t>2. </a:t>
            </a:r>
            <a:r>
              <a:rPr lang="zh-CN" altLang="en-US"/>
              <a:t>进程</a:t>
            </a:r>
            <a:r>
              <a:rPr lang="en-US" altLang="zh-CN"/>
              <a:t>B</a:t>
            </a:r>
            <a:r>
              <a:rPr lang="zh-CN" altLang="en-US"/>
              <a:t>请求资源</a:t>
            </a:r>
            <a:r>
              <a:rPr lang="en-US" altLang="zh-CN"/>
              <a:t>T</a:t>
            </a:r>
            <a:r>
              <a:rPr lang="zh-CN" altLang="en-US"/>
              <a:t>；</a:t>
            </a:r>
            <a:br>
              <a:rPr lang="zh-CN" altLang="en-US"/>
            </a:br>
            <a:r>
              <a:rPr lang="en-US" altLang="zh-CN"/>
              <a:t>3. </a:t>
            </a:r>
            <a:r>
              <a:rPr lang="zh-CN" altLang="en-US"/>
              <a:t>进程</a:t>
            </a:r>
            <a:r>
              <a:rPr lang="en-US" altLang="zh-CN"/>
              <a:t>C</a:t>
            </a:r>
            <a:r>
              <a:rPr lang="zh-CN" altLang="en-US"/>
              <a:t>请求资源</a:t>
            </a:r>
            <a:r>
              <a:rPr lang="en-US" altLang="zh-CN"/>
              <a:t>S</a:t>
            </a:r>
            <a:r>
              <a:rPr lang="zh-CN" altLang="en-US"/>
              <a:t>；</a:t>
            </a:r>
            <a:br>
              <a:rPr lang="zh-CN" altLang="en-US"/>
            </a:br>
            <a:r>
              <a:rPr lang="en-US" altLang="zh-CN"/>
              <a:t>4. </a:t>
            </a:r>
            <a:r>
              <a:rPr lang="zh-CN" altLang="en-US"/>
              <a:t>进程</a:t>
            </a:r>
            <a:r>
              <a:rPr lang="en-US" altLang="zh-CN"/>
              <a:t>D</a:t>
            </a:r>
            <a:r>
              <a:rPr lang="zh-CN" altLang="en-US"/>
              <a:t>占用</a:t>
            </a:r>
            <a:r>
              <a:rPr lang="en-US" altLang="zh-CN"/>
              <a:t>U</a:t>
            </a:r>
            <a:r>
              <a:rPr lang="zh-CN" altLang="en-US"/>
              <a:t>并请求</a:t>
            </a:r>
            <a:r>
              <a:rPr lang="en-US" altLang="zh-CN"/>
              <a:t>S</a:t>
            </a:r>
            <a:br>
              <a:rPr lang="en-US" altLang="zh-CN"/>
            </a:br>
            <a:r>
              <a:rPr lang="en-US" altLang="zh-CN"/>
              <a:t>    </a:t>
            </a:r>
            <a:r>
              <a:rPr lang="zh-CN" altLang="en-US"/>
              <a:t>和</a:t>
            </a:r>
            <a:r>
              <a:rPr lang="en-US" altLang="zh-CN"/>
              <a:t>T</a:t>
            </a:r>
            <a:r>
              <a:rPr lang="zh-CN" altLang="en-US"/>
              <a:t>；</a:t>
            </a:r>
            <a:br>
              <a:rPr lang="zh-CN" altLang="en-US"/>
            </a:br>
            <a:r>
              <a:rPr lang="en-US" altLang="zh-CN"/>
              <a:t>5. </a:t>
            </a:r>
            <a:r>
              <a:rPr lang="zh-CN" altLang="en-US"/>
              <a:t>进程</a:t>
            </a:r>
            <a:r>
              <a:rPr lang="en-US" altLang="zh-CN"/>
              <a:t>E</a:t>
            </a:r>
            <a:r>
              <a:rPr lang="zh-CN" altLang="en-US"/>
              <a:t>占用</a:t>
            </a:r>
            <a:r>
              <a:rPr lang="en-US" altLang="zh-CN"/>
              <a:t>T</a:t>
            </a:r>
            <a:r>
              <a:rPr lang="zh-CN" altLang="en-US"/>
              <a:t>并请求</a:t>
            </a:r>
            <a:r>
              <a:rPr lang="en-US" altLang="zh-CN"/>
              <a:t>V;</a:t>
            </a:r>
            <a:br>
              <a:rPr lang="en-US" altLang="zh-CN"/>
            </a:br>
            <a:r>
              <a:rPr lang="en-US" altLang="zh-CN"/>
              <a:t>6. </a:t>
            </a:r>
            <a:r>
              <a:rPr lang="zh-CN" altLang="en-US"/>
              <a:t>进程</a:t>
            </a:r>
            <a:r>
              <a:rPr lang="en-US" altLang="zh-CN"/>
              <a:t>F</a:t>
            </a:r>
            <a:r>
              <a:rPr lang="zh-CN" altLang="en-US"/>
              <a:t>占用</a:t>
            </a:r>
            <a:r>
              <a:rPr lang="en-US" altLang="zh-CN"/>
              <a:t>W</a:t>
            </a:r>
            <a:r>
              <a:rPr lang="zh-CN" altLang="en-US"/>
              <a:t>并请求</a:t>
            </a:r>
            <a:r>
              <a:rPr lang="en-US" altLang="zh-CN"/>
              <a:t>S;</a:t>
            </a:r>
            <a:br>
              <a:rPr lang="en-US" altLang="zh-CN"/>
            </a:br>
            <a:r>
              <a:rPr lang="en-US" altLang="zh-CN"/>
              <a:t>7. </a:t>
            </a:r>
            <a:r>
              <a:rPr lang="zh-CN" altLang="en-US"/>
              <a:t>进程</a:t>
            </a:r>
            <a:r>
              <a:rPr lang="en-US" altLang="zh-CN"/>
              <a:t>G</a:t>
            </a:r>
            <a:r>
              <a:rPr lang="zh-CN" altLang="en-US"/>
              <a:t>占用</a:t>
            </a:r>
            <a:r>
              <a:rPr lang="en-US" altLang="zh-CN"/>
              <a:t>V</a:t>
            </a:r>
            <a:r>
              <a:rPr lang="zh-CN" altLang="en-US"/>
              <a:t>并请求</a:t>
            </a:r>
            <a:r>
              <a:rPr lang="en-US" altLang="zh-CN"/>
              <a:t>U;</a:t>
            </a:r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4103688" y="768350"/>
          <a:ext cx="4886325" cy="405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" name="位图图像" r:id="rId5" imgW="3315163" imgH="2505425" progId="Paint.Picture">
                  <p:embed/>
                </p:oleObj>
              </mc:Choice>
              <mc:Fallback>
                <p:oleObj name="位图图像" r:id="rId5" imgW="3315163" imgH="2505425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3688" y="768350"/>
                        <a:ext cx="4886325" cy="405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gradFill rotWithShape="0">
                              <a:gsLst>
                                <a:gs pos="0">
                                  <a:srgbClr val="ADE7EB"/>
                                </a:gs>
                                <a:gs pos="100000">
                                  <a:srgbClr val="FFFFFF"/>
                                </a:gs>
                              </a:gsLst>
                              <a:path path="shape">
                                <a:fillToRect l="50000" t="50000" r="50000" b="50000"/>
                              </a:path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4525963" y="4910138"/>
            <a:ext cx="411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1600"/>
              <a:t>（本图摘自 “</a:t>
            </a:r>
            <a:r>
              <a:rPr lang="en-US" altLang="zh-CN" sz="1600"/>
              <a:t>Modern Operating Systems” </a:t>
            </a:r>
            <a:r>
              <a:rPr lang="zh-CN" altLang="en-US" sz="1600"/>
              <a:t>）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938963" y="2682875"/>
            <a:ext cx="1262062" cy="1349375"/>
            <a:chOff x="4398" y="1609"/>
            <a:chExt cx="795" cy="850"/>
          </a:xfrm>
        </p:grpSpPr>
        <p:sp>
          <p:nvSpPr>
            <p:cNvPr id="4102" name="Oval 6"/>
            <p:cNvSpPr>
              <a:spLocks noChangeArrowheads="1"/>
            </p:cNvSpPr>
            <p:nvPr/>
          </p:nvSpPr>
          <p:spPr bwMode="auto">
            <a:xfrm>
              <a:off x="4398" y="1609"/>
              <a:ext cx="795" cy="85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3" name="Line 7"/>
            <p:cNvSpPr>
              <a:spLocks noChangeShapeType="1"/>
            </p:cNvSpPr>
            <p:nvPr/>
          </p:nvSpPr>
          <p:spPr bwMode="auto">
            <a:xfrm>
              <a:off x="4754" y="1609"/>
              <a:ext cx="91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4" name="Line 8"/>
            <p:cNvSpPr>
              <a:spLocks noChangeShapeType="1"/>
            </p:cNvSpPr>
            <p:nvPr/>
          </p:nvSpPr>
          <p:spPr bwMode="auto">
            <a:xfrm>
              <a:off x="4745" y="2448"/>
              <a:ext cx="91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3195638" y="452438"/>
            <a:ext cx="2470150" cy="641350"/>
          </a:xfrm>
          <a:prstGeom prst="rect">
            <a:avLst/>
          </a:prstGeom>
          <a:gradFill rotWithShape="0">
            <a:gsLst>
              <a:gs pos="0">
                <a:srgbClr val="ADE7E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b="0">
                <a:solidFill>
                  <a:schemeClr val="tx1"/>
                </a:solidFill>
                <a:ea typeface="黑体" pitchFamily="49" charset="-122"/>
              </a:rPr>
              <a:t>2. </a:t>
            </a:r>
            <a:r>
              <a:rPr lang="zh-CN" altLang="en-US" sz="3600" b="0">
                <a:solidFill>
                  <a:schemeClr val="tx1"/>
                </a:solidFill>
                <a:ea typeface="黑体" pitchFamily="49" charset="-122"/>
              </a:rPr>
              <a:t>检测算法</a:t>
            </a:r>
          </a:p>
        </p:txBody>
      </p:sp>
      <p:sp>
        <p:nvSpPr>
          <p:cNvPr id="1383427" name="Text Box 3"/>
          <p:cNvSpPr txBox="1">
            <a:spLocks noChangeArrowheads="1"/>
          </p:cNvSpPr>
          <p:nvPr/>
        </p:nvSpPr>
        <p:spPr bwMode="auto">
          <a:xfrm>
            <a:off x="377825" y="1379538"/>
            <a:ext cx="8488363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/>
              <a:t>算法的目标：</a:t>
            </a:r>
            <a:r>
              <a:rPr lang="zh-CN" altLang="en-US">
                <a:solidFill>
                  <a:srgbClr val="FFFF66"/>
                </a:solidFill>
              </a:rPr>
              <a:t>判断一个有向图里面是否存在环路</a:t>
            </a:r>
            <a:r>
              <a:rPr lang="zh-CN" altLang="en-US"/>
              <a:t>。</a:t>
            </a:r>
          </a:p>
          <a:p>
            <a:pPr>
              <a:spcAft>
                <a:spcPct val="40000"/>
              </a:spcAft>
            </a:pPr>
            <a:r>
              <a:rPr lang="zh-CN" altLang="en-US"/>
              <a:t>数据结构</a:t>
            </a:r>
            <a:r>
              <a:rPr lang="en-US" altLang="zh-CN"/>
              <a:t>L</a:t>
            </a:r>
            <a:r>
              <a:rPr lang="zh-CN" altLang="en-US"/>
              <a:t>：一个结点列表。</a:t>
            </a:r>
          </a:p>
          <a:p>
            <a:pPr>
              <a:buFontTx/>
              <a:buAutoNum type="arabicPeriod"/>
            </a:pPr>
            <a:r>
              <a:rPr lang="zh-CN" altLang="en-US"/>
              <a:t>对于有向图中的每一个结点</a:t>
            </a:r>
            <a:r>
              <a:rPr lang="en-US" altLang="zh-CN"/>
              <a:t>N</a:t>
            </a:r>
            <a:r>
              <a:rPr lang="zh-CN" altLang="en-US"/>
              <a:t>，以</a:t>
            </a:r>
            <a:r>
              <a:rPr lang="en-US" altLang="zh-CN"/>
              <a:t>N</a:t>
            </a:r>
            <a:r>
              <a:rPr lang="zh-CN" altLang="en-US"/>
              <a:t>为起始结点，</a:t>
            </a:r>
            <a:br>
              <a:rPr lang="zh-CN" altLang="en-US"/>
            </a:br>
            <a:r>
              <a:rPr lang="zh-CN" altLang="en-US"/>
              <a:t>执行以下的五个步骤；</a:t>
            </a:r>
          </a:p>
          <a:p>
            <a:pPr>
              <a:spcBef>
                <a:spcPct val="20000"/>
              </a:spcBef>
              <a:buFontTx/>
              <a:buAutoNum type="arabicPeriod"/>
            </a:pPr>
            <a:r>
              <a:rPr lang="zh-CN" altLang="en-US"/>
              <a:t>把</a:t>
            </a:r>
            <a:r>
              <a:rPr lang="en-US" altLang="zh-CN"/>
              <a:t>L</a:t>
            </a:r>
            <a:r>
              <a:rPr lang="zh-CN" altLang="en-US"/>
              <a:t>初始化为空表，把图中所有的边置为未标记</a:t>
            </a:r>
            <a:r>
              <a:rPr lang="en-US" altLang="zh-CN"/>
              <a:t>;</a:t>
            </a:r>
          </a:p>
          <a:p>
            <a:pPr>
              <a:spcBef>
                <a:spcPct val="20000"/>
              </a:spcBef>
              <a:buFontTx/>
              <a:buAutoNum type="arabicPeriod"/>
            </a:pPr>
            <a:r>
              <a:rPr lang="zh-CN" altLang="en-US"/>
              <a:t>把当前结点加入到列表</a:t>
            </a:r>
            <a:r>
              <a:rPr lang="en-US" altLang="zh-CN"/>
              <a:t>L</a:t>
            </a:r>
            <a:r>
              <a:rPr lang="zh-CN" altLang="en-US"/>
              <a:t>的末尾，然后检查该结点</a:t>
            </a:r>
            <a:br>
              <a:rPr lang="zh-CN" altLang="en-US"/>
            </a:br>
            <a:r>
              <a:rPr lang="zh-CN" altLang="en-US"/>
              <a:t>是否已在</a:t>
            </a:r>
            <a:r>
              <a:rPr lang="en-US" altLang="zh-CN"/>
              <a:t>L</a:t>
            </a:r>
            <a:r>
              <a:rPr lang="zh-CN" altLang="en-US"/>
              <a:t>中出现了两次，如果是的话，说明图中</a:t>
            </a:r>
            <a:br>
              <a:rPr lang="zh-CN" altLang="en-US"/>
            </a:br>
            <a:r>
              <a:rPr lang="zh-CN" altLang="en-US"/>
              <a:t>包含有环路（并已列在</a:t>
            </a:r>
            <a:r>
              <a:rPr lang="en-US" altLang="zh-CN"/>
              <a:t>L</a:t>
            </a:r>
            <a:r>
              <a:rPr lang="zh-CN" altLang="en-US"/>
              <a:t>中），因此算法结束；</a:t>
            </a:r>
          </a:p>
          <a:p>
            <a:pPr>
              <a:spcBef>
                <a:spcPct val="20000"/>
              </a:spcBef>
              <a:buFontTx/>
              <a:buAutoNum type="arabicPeriod"/>
            </a:pPr>
            <a:r>
              <a:rPr lang="zh-CN" altLang="en-US"/>
              <a:t>从当前的结点出发，看是否还有未被标记的输出</a:t>
            </a:r>
            <a:br>
              <a:rPr lang="zh-CN" altLang="en-US"/>
            </a:br>
            <a:r>
              <a:rPr lang="zh-CN" altLang="en-US"/>
              <a:t>边，若有，转第五步；若没有，转第六步；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83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83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8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8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83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83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83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83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83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83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342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419100" y="815975"/>
            <a:ext cx="8296275" cy="504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20000"/>
              </a:spcBef>
              <a:buFontTx/>
              <a:buAutoNum type="arabicPeriod" startAt="5"/>
              <a:defRPr/>
            </a:pPr>
            <a:r>
              <a:rPr lang="zh-CN" altLang="en-US" dirty="0"/>
              <a:t>随机选择一条未被标记的输出边，标记它，然后</a:t>
            </a:r>
            <a:br>
              <a:rPr lang="zh-CN" altLang="en-US" dirty="0"/>
            </a:br>
            <a:r>
              <a:rPr lang="zh-CN" altLang="en-US" dirty="0"/>
              <a:t>顺着它走到下一个结点，转第三步；</a:t>
            </a:r>
          </a:p>
          <a:p>
            <a:pPr marL="457200" indent="-457200">
              <a:spcBef>
                <a:spcPct val="20000"/>
              </a:spcBef>
              <a:buFontTx/>
              <a:buAutoNum type="arabicPeriod" startAt="5"/>
              <a:defRPr/>
            </a:pPr>
            <a:r>
              <a:rPr lang="zh-CN" altLang="en-US" dirty="0"/>
              <a:t>现在已经到达了一个死胡同，无法进展下去，如</a:t>
            </a:r>
            <a:br>
              <a:rPr lang="zh-CN" altLang="en-US" dirty="0"/>
            </a:br>
            <a:r>
              <a:rPr lang="zh-CN" altLang="en-US" dirty="0"/>
              <a:t>果当前结点正是起始结点的话，那说明没有找到</a:t>
            </a:r>
            <a:br>
              <a:rPr lang="zh-CN" altLang="en-US" dirty="0"/>
            </a:br>
            <a:r>
              <a:rPr lang="zh-CN" altLang="en-US" dirty="0"/>
              <a:t>任何的环路，算法结束。否则的话，把当前结点</a:t>
            </a:r>
            <a:br>
              <a:rPr lang="zh-CN" altLang="en-US" dirty="0"/>
            </a:br>
            <a:r>
              <a:rPr lang="zh-CN" altLang="en-US" dirty="0"/>
              <a:t>从</a:t>
            </a:r>
            <a:r>
              <a:rPr lang="en-US" altLang="zh-CN" dirty="0"/>
              <a:t>L</a:t>
            </a:r>
            <a:r>
              <a:rPr lang="zh-CN" altLang="en-US" dirty="0"/>
              <a:t>当中删去，然后回溯到它的上一个结点（父</a:t>
            </a:r>
            <a:br>
              <a:rPr lang="zh-CN" altLang="en-US" dirty="0"/>
            </a:br>
            <a:r>
              <a:rPr lang="zh-CN" altLang="en-US" dirty="0"/>
              <a:t>结点），把那个结点作为当前结点，然后转到第</a:t>
            </a:r>
            <a:br>
              <a:rPr lang="zh-CN" altLang="en-US" dirty="0"/>
            </a:br>
            <a:r>
              <a:rPr lang="zh-CN" altLang="en-US" dirty="0"/>
              <a:t>三步。</a:t>
            </a:r>
          </a:p>
          <a:p>
            <a:pPr marL="457200" indent="-457200">
              <a:spcBef>
                <a:spcPct val="40000"/>
              </a:spcBef>
              <a:defRPr/>
            </a:pPr>
            <a:r>
              <a:rPr lang="zh-CN" altLang="en-US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算法的基本思路</a:t>
            </a:r>
            <a:r>
              <a:rPr lang="zh-CN" altLang="en-US" dirty="0"/>
              <a:t>是依次把图中的每一个结点作为起</a:t>
            </a:r>
          </a:p>
          <a:p>
            <a:pPr marL="457200" indent="-457200">
              <a:defRPr/>
            </a:pPr>
            <a:r>
              <a:rPr lang="zh-CN" altLang="en-US" dirty="0"/>
              <a:t>始结点（树根结点），然后进行一次深度优先搜索</a:t>
            </a:r>
          </a:p>
          <a:p>
            <a:pPr marL="457200" indent="-457200">
              <a:defRPr/>
            </a:pPr>
            <a:r>
              <a:rPr lang="zh-CN" altLang="en-US" dirty="0"/>
              <a:t>算法，判断在这一轮搜索中是否存在有环路。</a:t>
            </a:r>
          </a:p>
        </p:txBody>
      </p:sp>
      <p:sp>
        <p:nvSpPr>
          <p:cNvPr id="2" name="圆角矩形标注 1"/>
          <p:cNvSpPr/>
          <p:nvPr/>
        </p:nvSpPr>
        <p:spPr bwMode="auto">
          <a:xfrm>
            <a:off x="1655806" y="6060346"/>
            <a:ext cx="6030098" cy="578882"/>
          </a:xfrm>
          <a:prstGeom prst="wedgeRoundRectCallout">
            <a:avLst>
              <a:gd name="adj1" fmla="val -39938"/>
              <a:gd name="adj2" fmla="val -96638"/>
              <a:gd name="adj3" fmla="val 16667"/>
            </a:avLst>
          </a:prstGeom>
          <a:gradFill rotWithShape="0">
            <a:gsLst>
              <a:gs pos="0">
                <a:srgbClr val="ADE7EB"/>
              </a:gs>
              <a:gs pos="100000">
                <a:srgbClr val="FFFFFF"/>
              </a:gs>
            </a:gsLst>
            <a:path path="rect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8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latin typeface="Times New Roman" pitchFamily="18" charset="0"/>
                <a:ea typeface="宋体" pitchFamily="2" charset="-122"/>
              </a:rPr>
              <a:t>效率不高</a:t>
            </a:r>
            <a:r>
              <a:rPr kumimoji="1" lang="zh-CN" altLang="en-US" sz="2800" b="1" i="0" u="none" strike="noStrike" cap="none" normalizeH="0" baseline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latin typeface="Times New Roman" pitchFamily="18" charset="0"/>
                <a:ea typeface="宋体" pitchFamily="2" charset="-122"/>
              </a:rPr>
              <a:t>，有无扫描一趟边的算法？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304800" y="1066800"/>
            <a:ext cx="8610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 sz="2400">
                <a:latin typeface="Arial" charset="0"/>
              </a:rPr>
              <a:t>在图中找出一个既不阻塞又非独立的进程结点</a:t>
            </a:r>
            <a:r>
              <a:rPr lang="zh-CN" altLang="zh-CN" sz="2400">
                <a:latin typeface="Arial" charset="0"/>
              </a:rPr>
              <a:t>pi，消去pi所有的请求边和分配边，使之成为孤立结点。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zh-CN" sz="2400">
                <a:latin typeface="Arial" charset="0"/>
              </a:rPr>
              <a:t>在进行一系列简化后，能消去图中所有的边，使所有进程都成为孤立结点，则称该图是可以完全简化的，否则若不能通过任何过程使该图完全简化，则称该图是不可完全简化的。</a:t>
            </a:r>
            <a:endParaRPr lang="zh-CN" altLang="en-US" sz="2400">
              <a:latin typeface="Arial" charset="0"/>
            </a:endParaRPr>
          </a:p>
        </p:txBody>
      </p:sp>
      <p:sp>
        <p:nvSpPr>
          <p:cNvPr id="5125" name="Rectangle 3"/>
          <p:cNvSpPr>
            <a:spLocks noChangeArrowheads="1"/>
          </p:cNvSpPr>
          <p:nvPr/>
        </p:nvSpPr>
        <p:spPr bwMode="auto">
          <a:xfrm>
            <a:off x="2052638" y="2566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0" y="3194050"/>
          <a:ext cx="9144000" cy="312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3" name="VISIO" r:id="rId4" imgW="6930360" imgH="2376360" progId="Visio.Drawing.5">
                  <p:embed/>
                </p:oleObj>
              </mc:Choice>
              <mc:Fallback>
                <p:oleObj name="VISIO" r:id="rId4" imgW="6930360" imgH="2376360" progId="Visio.Drawing.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194050"/>
                        <a:ext cx="9144000" cy="312896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Line 5"/>
          <p:cNvSpPr>
            <a:spLocks noChangeShapeType="1"/>
          </p:cNvSpPr>
          <p:nvPr/>
        </p:nvSpPr>
        <p:spPr bwMode="auto">
          <a:xfrm>
            <a:off x="381000" y="838200"/>
            <a:ext cx="3200400" cy="0"/>
          </a:xfrm>
          <a:prstGeom prst="line">
            <a:avLst/>
          </a:prstGeom>
          <a:noFill/>
          <a:ln w="38100" cap="sq">
            <a:solidFill>
              <a:srgbClr val="CC00CC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38100" y="6345238"/>
            <a:ext cx="8610600" cy="466725"/>
          </a:xfrm>
          <a:prstGeom prst="rect">
            <a:avLst/>
          </a:prstGeom>
          <a:solidFill>
            <a:srgbClr val="000066"/>
          </a:solidFill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FF00"/>
                </a:solidFill>
              </a:rPr>
              <a:t>当且仅当</a:t>
            </a:r>
            <a:r>
              <a:rPr lang="en-US" altLang="zh-CN" sz="2400">
                <a:solidFill>
                  <a:srgbClr val="FFFF00"/>
                </a:solidFill>
              </a:rPr>
              <a:t>S</a:t>
            </a:r>
            <a:r>
              <a:rPr lang="zh-CN" altLang="en-US" sz="2400">
                <a:solidFill>
                  <a:srgbClr val="FFFF00"/>
                </a:solidFill>
              </a:rPr>
              <a:t>状态的资源分配图是</a:t>
            </a:r>
            <a:r>
              <a:rPr lang="zh-CN" altLang="en-US" sz="2400">
                <a:solidFill>
                  <a:srgbClr val="FF3300"/>
                </a:solidFill>
              </a:rPr>
              <a:t>不</a:t>
            </a:r>
            <a:r>
              <a:rPr lang="zh-CN" altLang="en-US" sz="2400">
                <a:solidFill>
                  <a:srgbClr val="FFFF00"/>
                </a:solidFill>
              </a:rPr>
              <a:t>可完全简化的，</a:t>
            </a:r>
            <a:r>
              <a:rPr lang="en-US" altLang="zh-CN" sz="2400">
                <a:solidFill>
                  <a:srgbClr val="FFFF00"/>
                </a:solidFill>
              </a:rPr>
              <a:t>S</a:t>
            </a:r>
            <a:r>
              <a:rPr lang="zh-CN" altLang="en-US" sz="2400">
                <a:solidFill>
                  <a:srgbClr val="FFFF00"/>
                </a:solidFill>
              </a:rPr>
              <a:t>为</a:t>
            </a:r>
            <a:r>
              <a:rPr lang="zh-CN" altLang="en-US" sz="2400">
                <a:solidFill>
                  <a:srgbClr val="FF3300"/>
                </a:solidFill>
              </a:rPr>
              <a:t>死锁</a:t>
            </a:r>
            <a:r>
              <a:rPr lang="zh-CN" altLang="en-US" sz="2400">
                <a:solidFill>
                  <a:srgbClr val="FFFF00"/>
                </a:solidFill>
              </a:rPr>
              <a:t>状态。</a:t>
            </a:r>
          </a:p>
        </p:txBody>
      </p:sp>
      <p:sp>
        <p:nvSpPr>
          <p:cNvPr id="5128" name="Rectangle 7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915400" cy="762000"/>
          </a:xfrm>
        </p:spPr>
        <p:txBody>
          <a:bodyPr/>
          <a:lstStyle/>
          <a:p>
            <a:pPr algn="l"/>
            <a:r>
              <a:rPr lang="zh-CN" altLang="en-US" sz="3600" dirty="0">
                <a:solidFill>
                  <a:srgbClr val="FFC000"/>
                </a:solidFill>
              </a:rPr>
              <a:t>死锁检测（多资源）：</a:t>
            </a:r>
            <a:r>
              <a:rPr lang="zh-CN" altLang="zh-CN" sz="3600" dirty="0">
                <a:solidFill>
                  <a:srgbClr val="FFC000"/>
                </a:solidFill>
              </a:rPr>
              <a:t>资源分配图的简化</a:t>
            </a:r>
            <a:endParaRPr lang="zh-CN" altLang="en-US" sz="4800" dirty="0">
              <a:solidFill>
                <a:srgbClr val="FFC000"/>
              </a:solidFill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4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4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4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4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0" grpId="0" build="p" autoUpdateAnimBg="0"/>
      <p:bldP spid="94214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2576513" y="560388"/>
            <a:ext cx="3621087" cy="64135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CC0000"/>
                </a:solidFill>
              </a:rPr>
              <a:t>2.2.2  </a:t>
            </a:r>
            <a:r>
              <a:rPr lang="zh-CN" altLang="en-US" sz="3600" dirty="0">
                <a:solidFill>
                  <a:srgbClr val="CC0000"/>
                </a:solidFill>
              </a:rPr>
              <a:t>死锁的解除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563563" y="1485900"/>
            <a:ext cx="8042275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系统中若出现死锁现象，将有大量的系统</a:t>
            </a:r>
            <a:r>
              <a:rPr lang="zh-CN" altLang="en-US" dirty="0">
                <a:solidFill>
                  <a:srgbClr val="FFFF66"/>
                </a:solidFill>
              </a:rPr>
              <a:t>资源</a:t>
            </a:r>
            <a:r>
              <a:rPr lang="zh-CN" altLang="en-US" dirty="0"/>
              <a:t>被占</a:t>
            </a:r>
          </a:p>
          <a:p>
            <a:r>
              <a:rPr lang="zh-CN" altLang="en-US" dirty="0"/>
              <a:t>用、被浪费，甚至可能导致系统的崩溃。因此，一</a:t>
            </a:r>
          </a:p>
          <a:p>
            <a:r>
              <a:rPr lang="zh-CN" altLang="en-US" dirty="0"/>
              <a:t>旦检测出死锁的存在，就应该尽快地采取措施，解</a:t>
            </a:r>
          </a:p>
          <a:p>
            <a:r>
              <a:rPr lang="zh-CN" altLang="en-US" dirty="0"/>
              <a:t>除死锁，恢复系统的运行。</a:t>
            </a:r>
          </a:p>
          <a:p>
            <a:pPr>
              <a:spcBef>
                <a:spcPct val="70000"/>
              </a:spcBef>
              <a:spcAft>
                <a:spcPct val="20000"/>
              </a:spcAft>
            </a:pPr>
            <a:r>
              <a:rPr lang="zh-CN" altLang="en-US" dirty="0"/>
              <a:t>主要有三种办法：</a:t>
            </a:r>
          </a:p>
          <a:p>
            <a:pPr lvl="3">
              <a:spcBef>
                <a:spcPct val="30000"/>
              </a:spcBef>
              <a:buFont typeface="Wingdings" pitchFamily="2" charset="2"/>
              <a:buChar char="þ"/>
            </a:pPr>
            <a:r>
              <a:rPr lang="zh-CN" altLang="en-US" sz="3200" dirty="0">
                <a:latin typeface="Microsoft YaHei" charset="-122"/>
                <a:ea typeface="Microsoft YaHei" charset="-122"/>
                <a:cs typeface="Microsoft YaHei" charset="-122"/>
              </a:rPr>
              <a:t>  剥夺资源</a:t>
            </a:r>
          </a:p>
          <a:p>
            <a:pPr lvl="3">
              <a:spcBef>
                <a:spcPct val="30000"/>
              </a:spcBef>
              <a:buFont typeface="Wingdings" pitchFamily="2" charset="2"/>
              <a:buChar char="þ"/>
            </a:pPr>
            <a:r>
              <a:rPr lang="zh-CN" altLang="en-US" sz="3200" dirty="0">
                <a:latin typeface="Microsoft YaHei" charset="-122"/>
                <a:ea typeface="Microsoft YaHei" charset="-122"/>
                <a:cs typeface="Microsoft YaHei" charset="-122"/>
              </a:rPr>
              <a:t>  进程回退</a:t>
            </a:r>
          </a:p>
          <a:p>
            <a:pPr lvl="3">
              <a:spcBef>
                <a:spcPct val="30000"/>
              </a:spcBef>
              <a:buFont typeface="Wingdings" pitchFamily="2" charset="2"/>
              <a:buChar char="þ"/>
            </a:pPr>
            <a:r>
              <a:rPr lang="zh-CN" altLang="en-US" sz="3200" dirty="0">
                <a:latin typeface="Microsoft YaHei" charset="-122"/>
                <a:ea typeface="Microsoft YaHei" charset="-122"/>
                <a:cs typeface="Microsoft YaHei" charset="-122"/>
              </a:rPr>
              <a:t>  撤消进程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3195638" y="538163"/>
            <a:ext cx="2470150" cy="641350"/>
          </a:xfrm>
          <a:prstGeom prst="rect">
            <a:avLst/>
          </a:prstGeom>
          <a:gradFill rotWithShape="0">
            <a:gsLst>
              <a:gs pos="0">
                <a:srgbClr val="ADE7E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b="0">
                <a:solidFill>
                  <a:schemeClr val="tx1"/>
                </a:solidFill>
                <a:ea typeface="黑体" pitchFamily="49" charset="-122"/>
              </a:rPr>
              <a:t>1. </a:t>
            </a:r>
            <a:r>
              <a:rPr lang="zh-CN" altLang="en-US" sz="3600" b="0">
                <a:solidFill>
                  <a:schemeClr val="tx1"/>
                </a:solidFill>
                <a:ea typeface="黑体" pitchFamily="49" charset="-122"/>
              </a:rPr>
              <a:t>剥夺资源</a:t>
            </a:r>
          </a:p>
        </p:txBody>
      </p:sp>
      <p:sp>
        <p:nvSpPr>
          <p:cNvPr id="1393667" name="Text Box 3"/>
          <p:cNvSpPr txBox="1">
            <a:spLocks noChangeArrowheads="1"/>
          </p:cNvSpPr>
          <p:nvPr/>
        </p:nvSpPr>
        <p:spPr bwMode="auto">
          <a:xfrm>
            <a:off x="450850" y="1639888"/>
            <a:ext cx="8161338" cy="350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76250" indent="-476250" defTabSz="4762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4762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4762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4762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4762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47625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47625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47625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47625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Char char="("/>
            </a:pPr>
            <a:r>
              <a:rPr lang="zh-CN" altLang="en-US" dirty="0"/>
              <a:t>把一个资源从一个进程手中</a:t>
            </a:r>
            <a:r>
              <a:rPr lang="zh-CN" altLang="en-US" dirty="0">
                <a:solidFill>
                  <a:srgbClr val="FFFF66"/>
                </a:solidFill>
              </a:rPr>
              <a:t>抢</a:t>
            </a:r>
            <a:r>
              <a:rPr lang="zh-CN" altLang="en-US" dirty="0"/>
              <a:t>过来，交给另一个</a:t>
            </a:r>
            <a:br>
              <a:rPr lang="zh-CN" altLang="en-US" dirty="0"/>
            </a:br>
            <a:r>
              <a:rPr lang="zh-CN" altLang="en-US" dirty="0"/>
              <a:t>进程使用，等它用完之后，再还给原来的进程。</a:t>
            </a:r>
          </a:p>
          <a:p>
            <a:pPr>
              <a:spcBef>
                <a:spcPct val="50000"/>
              </a:spcBef>
              <a:buFont typeface="Wingdings" pitchFamily="2" charset="2"/>
              <a:buChar char="("/>
            </a:pPr>
            <a:r>
              <a:rPr lang="zh-CN" altLang="en-US" dirty="0"/>
              <a:t>在资源剥夺过程中所造成的不良影响的大小，完</a:t>
            </a:r>
            <a:br>
              <a:rPr lang="zh-CN" altLang="en-US" dirty="0"/>
            </a:br>
            <a:r>
              <a:rPr lang="zh-CN" altLang="en-US" dirty="0"/>
              <a:t>全取决于该资源自身的性质。实际上，死锁问题</a:t>
            </a:r>
            <a:br>
              <a:rPr lang="zh-CN" altLang="en-US" dirty="0"/>
            </a:br>
            <a:r>
              <a:rPr lang="zh-CN" altLang="en-US" dirty="0"/>
              <a:t>正是由</a:t>
            </a:r>
            <a:r>
              <a:rPr lang="zh-CN" altLang="en-US" dirty="0">
                <a:solidFill>
                  <a:srgbClr val="FFFF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不可抢占资源</a:t>
            </a:r>
            <a:r>
              <a:rPr lang="zh-CN" altLang="en-US" dirty="0"/>
              <a:t>所引起的，所以强行剥夺资</a:t>
            </a:r>
            <a:br>
              <a:rPr lang="zh-CN" altLang="en-US" dirty="0"/>
            </a:br>
            <a:r>
              <a:rPr lang="zh-CN" altLang="en-US" dirty="0"/>
              <a:t>源必然会影响进程的正常运行。</a:t>
            </a:r>
          </a:p>
          <a:p>
            <a:pPr>
              <a:spcBef>
                <a:spcPct val="50000"/>
              </a:spcBef>
              <a:buFont typeface="Wingdings" pitchFamily="2" charset="2"/>
              <a:buChar char="("/>
            </a:pPr>
            <a:r>
              <a:rPr lang="zh-CN" altLang="en-US" dirty="0"/>
              <a:t>野蛮程度：</a:t>
            </a:r>
            <a:r>
              <a:rPr lang="zh-CN" altLang="en-US" dirty="0">
                <a:solidFill>
                  <a:srgbClr val="FFFF66"/>
                </a:solidFill>
              </a:rPr>
              <a:t>★★★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9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9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9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9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6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3195638" y="538163"/>
            <a:ext cx="2470150" cy="641350"/>
          </a:xfrm>
          <a:prstGeom prst="rect">
            <a:avLst/>
          </a:prstGeom>
          <a:gradFill rotWithShape="0">
            <a:gsLst>
              <a:gs pos="0">
                <a:srgbClr val="ADE7E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b="0">
                <a:solidFill>
                  <a:schemeClr val="tx1"/>
                </a:solidFill>
                <a:ea typeface="黑体" pitchFamily="49" charset="-122"/>
              </a:rPr>
              <a:t>2. </a:t>
            </a:r>
            <a:r>
              <a:rPr lang="zh-CN" altLang="en-US" sz="3600" b="0">
                <a:solidFill>
                  <a:schemeClr val="tx1"/>
                </a:solidFill>
                <a:ea typeface="黑体" pitchFamily="49" charset="-122"/>
              </a:rPr>
              <a:t>进程回退</a:t>
            </a:r>
          </a:p>
        </p:txBody>
      </p:sp>
      <p:sp>
        <p:nvSpPr>
          <p:cNvPr id="1395715" name="Text Box 3"/>
          <p:cNvSpPr txBox="1">
            <a:spLocks noChangeArrowheads="1"/>
          </p:cNvSpPr>
          <p:nvPr/>
        </p:nvSpPr>
        <p:spPr bwMode="auto">
          <a:xfrm>
            <a:off x="450850" y="1368425"/>
            <a:ext cx="816133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76250" indent="-476250" defTabSz="4762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4762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4762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4762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4762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47625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47625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47625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47625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>
              <a:spcBef>
                <a:spcPct val="40000"/>
              </a:spcBef>
              <a:buFont typeface="Wingdings" pitchFamily="2" charset="2"/>
              <a:buChar char="("/>
            </a:pPr>
            <a:r>
              <a:rPr lang="zh-CN" altLang="en-US" dirty="0"/>
              <a:t>定期地把每个进程的状态信息保存在文件当中，</a:t>
            </a:r>
            <a:br>
              <a:rPr lang="zh-CN" altLang="en-US" dirty="0"/>
            </a:br>
            <a:r>
              <a:rPr lang="zh-CN" altLang="en-US" dirty="0"/>
              <a:t>这样就得到一个文件序列，每个文件分别记载了</a:t>
            </a:r>
            <a:br>
              <a:rPr lang="zh-CN" altLang="en-US" dirty="0"/>
            </a:br>
            <a:r>
              <a:rPr lang="zh-CN" altLang="en-US" dirty="0"/>
              <a:t>该进程在</a:t>
            </a:r>
            <a:r>
              <a:rPr lang="zh-CN" altLang="en-US" dirty="0">
                <a:solidFill>
                  <a:srgbClr val="FFFF66"/>
                </a:solidFill>
              </a:rPr>
              <a:t>不同时刻</a:t>
            </a:r>
            <a:r>
              <a:rPr lang="zh-CN" altLang="en-US" dirty="0"/>
              <a:t>的状态。</a:t>
            </a:r>
          </a:p>
          <a:p>
            <a:pPr algn="just">
              <a:spcBef>
                <a:spcPct val="40000"/>
              </a:spcBef>
              <a:buFont typeface="Wingdings" pitchFamily="2" charset="2"/>
              <a:buChar char="("/>
            </a:pPr>
            <a:r>
              <a:rPr lang="zh-CN" altLang="en-US" dirty="0"/>
              <a:t>进程的状态信息包括它的</a:t>
            </a:r>
            <a:r>
              <a:rPr lang="zh-CN" altLang="en-US" dirty="0">
                <a:solidFill>
                  <a:srgbClr val="FFFF66"/>
                </a:solidFill>
              </a:rPr>
              <a:t>内存映象</a:t>
            </a:r>
            <a:r>
              <a:rPr lang="zh-CN" altLang="en-US" dirty="0"/>
              <a:t>和它所</a:t>
            </a:r>
            <a:r>
              <a:rPr lang="zh-CN" altLang="en-US" dirty="0">
                <a:solidFill>
                  <a:srgbClr val="FFFF66"/>
                </a:solidFill>
              </a:rPr>
              <a:t>占用的</a:t>
            </a:r>
            <a:br>
              <a:rPr lang="zh-CN" altLang="en-US" dirty="0">
                <a:solidFill>
                  <a:srgbClr val="FFFF66"/>
                </a:solidFill>
              </a:rPr>
            </a:br>
            <a:r>
              <a:rPr lang="zh-CN" altLang="en-US" dirty="0">
                <a:solidFill>
                  <a:srgbClr val="FFFF66"/>
                </a:solidFill>
              </a:rPr>
              <a:t>资源</a:t>
            </a:r>
            <a:r>
              <a:rPr lang="zh-CN" altLang="en-US" dirty="0"/>
              <a:t>的状态。</a:t>
            </a:r>
          </a:p>
          <a:p>
            <a:pPr algn="just">
              <a:spcBef>
                <a:spcPct val="40000"/>
              </a:spcBef>
              <a:buFont typeface="Wingdings" pitchFamily="2" charset="2"/>
              <a:buChar char="("/>
            </a:pPr>
            <a:r>
              <a:rPr lang="zh-CN" altLang="en-US" dirty="0"/>
              <a:t>当系统检测到死锁时，先查明有哪些资源涉及，</a:t>
            </a:r>
            <a:br>
              <a:rPr lang="zh-CN" altLang="en-US" dirty="0"/>
            </a:br>
            <a:r>
              <a:rPr lang="zh-CN" altLang="en-US" dirty="0"/>
              <a:t>然后把其中一个资源的拥有者（进程）</a:t>
            </a:r>
            <a:r>
              <a:rPr lang="zh-CN" altLang="en-US" dirty="0">
                <a:solidFill>
                  <a:srgbClr val="FFC000"/>
                </a:solidFill>
              </a:rPr>
              <a:t>回退</a:t>
            </a:r>
            <a:r>
              <a:rPr lang="zh-CN" altLang="en-US" dirty="0"/>
              <a:t>到以</a:t>
            </a:r>
            <a:br>
              <a:rPr lang="zh-CN" altLang="en-US" dirty="0"/>
            </a:br>
            <a:r>
              <a:rPr lang="zh-CN" altLang="en-US" dirty="0"/>
              <a:t>前的某个时刻（尚未拥有该资源），从而打破死</a:t>
            </a:r>
            <a:br>
              <a:rPr lang="zh-CN" altLang="en-US" dirty="0"/>
            </a:br>
            <a:r>
              <a:rPr lang="zh-CN" altLang="en-US" dirty="0"/>
              <a:t>锁。但该进程从那时刻开始的所有工作都丢失了</a:t>
            </a:r>
          </a:p>
          <a:p>
            <a:pPr algn="just">
              <a:spcBef>
                <a:spcPct val="40000"/>
              </a:spcBef>
              <a:buFont typeface="Wingdings" pitchFamily="2" charset="2"/>
              <a:buChar char="("/>
            </a:pPr>
            <a:r>
              <a:rPr lang="zh-CN" altLang="en-US" dirty="0"/>
              <a:t>野蛮程度：</a:t>
            </a:r>
            <a:r>
              <a:rPr lang="zh-CN" altLang="en-US" dirty="0">
                <a:solidFill>
                  <a:srgbClr val="FFFF66"/>
                </a:solidFill>
              </a:rPr>
              <a:t>★</a:t>
            </a:r>
            <a:r>
              <a:rPr lang="zh-CN" altLang="en-US" dirty="0"/>
              <a:t>。但存储和计算代价高昂。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9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9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9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9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9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9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571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3195638" y="538163"/>
            <a:ext cx="2470150" cy="641350"/>
          </a:xfrm>
          <a:prstGeom prst="rect">
            <a:avLst/>
          </a:prstGeom>
          <a:gradFill rotWithShape="0">
            <a:gsLst>
              <a:gs pos="0">
                <a:srgbClr val="ADE7E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b="0">
                <a:solidFill>
                  <a:schemeClr val="tx1"/>
                </a:solidFill>
                <a:ea typeface="黑体" pitchFamily="49" charset="-122"/>
              </a:rPr>
              <a:t>3. </a:t>
            </a:r>
            <a:r>
              <a:rPr lang="zh-CN" altLang="en-US" sz="3600" b="0">
                <a:solidFill>
                  <a:schemeClr val="tx1"/>
                </a:solidFill>
                <a:ea typeface="黑体" pitchFamily="49" charset="-122"/>
              </a:rPr>
              <a:t>撤消进程</a:t>
            </a:r>
          </a:p>
        </p:txBody>
      </p:sp>
      <p:sp>
        <p:nvSpPr>
          <p:cNvPr id="1397763" name="Text Box 3"/>
          <p:cNvSpPr txBox="1">
            <a:spLocks noChangeArrowheads="1"/>
          </p:cNvSpPr>
          <p:nvPr/>
        </p:nvSpPr>
        <p:spPr bwMode="auto">
          <a:xfrm>
            <a:off x="450850" y="1368425"/>
            <a:ext cx="8161338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76250" indent="-476250" defTabSz="4762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4762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4762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4762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4762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47625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47625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47625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47625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Char char="("/>
            </a:pPr>
            <a:r>
              <a:rPr lang="zh-CN" altLang="en-US" dirty="0">
                <a:solidFill>
                  <a:srgbClr val="FFC000"/>
                </a:solidFill>
              </a:rPr>
              <a:t>撤消</a:t>
            </a:r>
            <a:r>
              <a:rPr lang="zh-CN" altLang="en-US" dirty="0"/>
              <a:t>一个或多个处于死锁状态的进程。</a:t>
            </a:r>
          </a:p>
          <a:p>
            <a:pPr>
              <a:spcBef>
                <a:spcPct val="50000"/>
              </a:spcBef>
              <a:buFont typeface="Wingdings" pitchFamily="2" charset="2"/>
              <a:buChar char="("/>
            </a:pPr>
            <a:r>
              <a:rPr lang="zh-CN" altLang="en-US" dirty="0"/>
              <a:t>先</a:t>
            </a:r>
            <a:r>
              <a:rPr lang="zh-CN" altLang="en-US" dirty="0">
                <a:solidFill>
                  <a:srgbClr val="FFC000"/>
                </a:solidFill>
              </a:rPr>
              <a:t>撤消一个</a:t>
            </a:r>
            <a:r>
              <a:rPr lang="zh-CN" altLang="en-US" dirty="0"/>
              <a:t>死锁进程（或未死锁但占用了资源的</a:t>
            </a:r>
            <a:br>
              <a:rPr lang="zh-CN" altLang="en-US" dirty="0"/>
            </a:br>
            <a:r>
              <a:rPr lang="zh-CN" altLang="en-US" dirty="0"/>
              <a:t>进程），若其他死锁进程能够运行起来，则说明</a:t>
            </a:r>
            <a:br>
              <a:rPr lang="zh-CN" altLang="en-US" dirty="0"/>
            </a:br>
            <a:r>
              <a:rPr lang="zh-CN" altLang="en-US" dirty="0"/>
              <a:t>有效；否则</a:t>
            </a:r>
            <a:r>
              <a:rPr lang="zh-CN" altLang="en-US" dirty="0">
                <a:solidFill>
                  <a:srgbClr val="FFC000"/>
                </a:solidFill>
              </a:rPr>
              <a:t>继续撤消</a:t>
            </a:r>
            <a:r>
              <a:rPr lang="zh-CN" altLang="en-US" dirty="0"/>
              <a:t>进程，直到死锁解除。</a:t>
            </a:r>
          </a:p>
          <a:p>
            <a:pPr>
              <a:spcBef>
                <a:spcPct val="50000"/>
              </a:spcBef>
              <a:buFont typeface="Wingdings" pitchFamily="2" charset="2"/>
              <a:buChar char="("/>
            </a:pPr>
            <a:r>
              <a:rPr lang="zh-CN" altLang="en-US" dirty="0"/>
              <a:t>为了减少伤害程度，应尽可能地选择那些能安全</a:t>
            </a:r>
            <a:br>
              <a:rPr lang="zh-CN" altLang="en-US" dirty="0"/>
            </a:br>
            <a:r>
              <a:rPr lang="zh-CN" altLang="en-US" dirty="0"/>
              <a:t>地重新运行的进程，如</a:t>
            </a:r>
            <a:r>
              <a:rPr lang="zh-CN" altLang="en-US" dirty="0">
                <a:solidFill>
                  <a:srgbClr val="FFFF66"/>
                </a:solidFill>
              </a:rPr>
              <a:t>编译进程</a:t>
            </a:r>
            <a:r>
              <a:rPr lang="zh-CN" altLang="en-US" dirty="0"/>
              <a:t>；而不要去选择</a:t>
            </a:r>
            <a:br>
              <a:rPr lang="zh-CN" altLang="en-US" dirty="0"/>
            </a:br>
            <a:r>
              <a:rPr lang="zh-CN" altLang="en-US" dirty="0"/>
              <a:t>那些无法安全地重新运行的进程，如</a:t>
            </a:r>
            <a:r>
              <a:rPr lang="zh-CN" altLang="en-US" dirty="0">
                <a:solidFill>
                  <a:srgbClr val="FFFF66"/>
                </a:solidFill>
              </a:rPr>
              <a:t>对数据库的</a:t>
            </a:r>
            <a:br>
              <a:rPr lang="zh-CN" altLang="en-US" dirty="0">
                <a:solidFill>
                  <a:srgbClr val="FFFF66"/>
                </a:solidFill>
              </a:rPr>
            </a:br>
            <a:r>
              <a:rPr lang="zh-CN" altLang="en-US" dirty="0">
                <a:solidFill>
                  <a:srgbClr val="FFFF66"/>
                </a:solidFill>
              </a:rPr>
              <a:t>更新</a:t>
            </a:r>
            <a:r>
              <a:rPr lang="zh-CN" altLang="en-US" dirty="0"/>
              <a:t>。</a:t>
            </a:r>
          </a:p>
          <a:p>
            <a:pPr>
              <a:spcBef>
                <a:spcPct val="50000"/>
              </a:spcBef>
              <a:buFont typeface="Wingdings" pitchFamily="2" charset="2"/>
              <a:buChar char="("/>
            </a:pPr>
            <a:r>
              <a:rPr lang="zh-CN" altLang="en-US" dirty="0"/>
              <a:t>野蛮程度：</a:t>
            </a:r>
            <a:r>
              <a:rPr lang="zh-CN" altLang="en-US" dirty="0">
                <a:solidFill>
                  <a:srgbClr val="FFFF66"/>
                </a:solidFill>
              </a:rPr>
              <a:t>★★★★★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9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9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9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9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97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97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776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Line16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439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 useBgFill="1"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3070225" y="273050"/>
            <a:ext cx="4340225" cy="64135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FFFF66"/>
                </a:solidFill>
              </a:rPr>
              <a:t>2.1  </a:t>
            </a:r>
            <a:r>
              <a:rPr lang="zh-CN" altLang="en-US" sz="3600" dirty="0">
                <a:solidFill>
                  <a:srgbClr val="FFFF66"/>
                </a:solidFill>
              </a:rPr>
              <a:t>死锁概述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922230" y="2360613"/>
            <a:ext cx="28622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】</a:t>
            </a:r>
            <a:r>
              <a:rPr lang="zh-CN" altLang="en-US" dirty="0"/>
              <a:t>过桥问题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019175" y="5364163"/>
            <a:ext cx="4470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dirty="0"/>
              <a:t>交通规则：车辆靠右行驶！</a:t>
            </a:r>
          </a:p>
        </p:txBody>
      </p:sp>
      <p:grpSp>
        <p:nvGrpSpPr>
          <p:cNvPr id="23558" name="Group 6"/>
          <p:cNvGrpSpPr>
            <a:grpSpLocks/>
          </p:cNvGrpSpPr>
          <p:nvPr/>
        </p:nvGrpSpPr>
        <p:grpSpPr bwMode="auto">
          <a:xfrm>
            <a:off x="1243013" y="3457575"/>
            <a:ext cx="6276975" cy="1371600"/>
            <a:chOff x="783" y="1656"/>
            <a:chExt cx="3954" cy="864"/>
          </a:xfrm>
        </p:grpSpPr>
        <p:grpSp>
          <p:nvGrpSpPr>
            <p:cNvPr id="23560" name="Group 7"/>
            <p:cNvGrpSpPr>
              <a:grpSpLocks/>
            </p:cNvGrpSpPr>
            <p:nvPr/>
          </p:nvGrpSpPr>
          <p:grpSpPr bwMode="auto">
            <a:xfrm>
              <a:off x="801" y="1656"/>
              <a:ext cx="3936" cy="240"/>
              <a:chOff x="672" y="1008"/>
              <a:chExt cx="3936" cy="240"/>
            </a:xfrm>
          </p:grpSpPr>
          <p:sp>
            <p:nvSpPr>
              <p:cNvPr id="23574" name="Line 8"/>
              <p:cNvSpPr>
                <a:spLocks noChangeShapeType="1"/>
              </p:cNvSpPr>
              <p:nvPr/>
            </p:nvSpPr>
            <p:spPr bwMode="auto">
              <a:xfrm>
                <a:off x="672" y="1008"/>
                <a:ext cx="1152" cy="0"/>
              </a:xfrm>
              <a:prstGeom prst="line">
                <a:avLst/>
              </a:prstGeom>
              <a:noFill/>
              <a:ln w="222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5" name="Line 9"/>
              <p:cNvSpPr>
                <a:spLocks noChangeShapeType="1"/>
              </p:cNvSpPr>
              <p:nvPr/>
            </p:nvSpPr>
            <p:spPr bwMode="auto">
              <a:xfrm>
                <a:off x="1824" y="1008"/>
                <a:ext cx="384" cy="240"/>
              </a:xfrm>
              <a:prstGeom prst="line">
                <a:avLst/>
              </a:prstGeom>
              <a:noFill/>
              <a:ln w="222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6" name="Line 10"/>
              <p:cNvSpPr>
                <a:spLocks noChangeShapeType="1"/>
              </p:cNvSpPr>
              <p:nvPr/>
            </p:nvSpPr>
            <p:spPr bwMode="auto">
              <a:xfrm>
                <a:off x="2208" y="1248"/>
                <a:ext cx="864" cy="0"/>
              </a:xfrm>
              <a:prstGeom prst="line">
                <a:avLst/>
              </a:prstGeom>
              <a:noFill/>
              <a:ln w="222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7" name="Line 11"/>
              <p:cNvSpPr>
                <a:spLocks noChangeShapeType="1"/>
              </p:cNvSpPr>
              <p:nvPr/>
            </p:nvSpPr>
            <p:spPr bwMode="auto">
              <a:xfrm flipV="1">
                <a:off x="3072" y="1026"/>
                <a:ext cx="384" cy="222"/>
              </a:xfrm>
              <a:prstGeom prst="line">
                <a:avLst/>
              </a:prstGeom>
              <a:noFill/>
              <a:ln w="222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8" name="Line 12"/>
              <p:cNvSpPr>
                <a:spLocks noChangeShapeType="1"/>
              </p:cNvSpPr>
              <p:nvPr/>
            </p:nvSpPr>
            <p:spPr bwMode="auto">
              <a:xfrm>
                <a:off x="3456" y="1020"/>
                <a:ext cx="1152" cy="0"/>
              </a:xfrm>
              <a:prstGeom prst="line">
                <a:avLst/>
              </a:prstGeom>
              <a:noFill/>
              <a:ln w="222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3561" name="Group 13"/>
            <p:cNvGrpSpPr>
              <a:grpSpLocks/>
            </p:cNvGrpSpPr>
            <p:nvPr/>
          </p:nvGrpSpPr>
          <p:grpSpPr bwMode="auto">
            <a:xfrm flipV="1">
              <a:off x="801" y="2280"/>
              <a:ext cx="3936" cy="240"/>
              <a:chOff x="672" y="1008"/>
              <a:chExt cx="3936" cy="240"/>
            </a:xfrm>
          </p:grpSpPr>
          <p:sp>
            <p:nvSpPr>
              <p:cNvPr id="23569" name="Line 14"/>
              <p:cNvSpPr>
                <a:spLocks noChangeShapeType="1"/>
              </p:cNvSpPr>
              <p:nvPr/>
            </p:nvSpPr>
            <p:spPr bwMode="auto">
              <a:xfrm>
                <a:off x="672" y="1008"/>
                <a:ext cx="1152" cy="0"/>
              </a:xfrm>
              <a:prstGeom prst="line">
                <a:avLst/>
              </a:prstGeom>
              <a:noFill/>
              <a:ln w="222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0" name="Line 15"/>
              <p:cNvSpPr>
                <a:spLocks noChangeShapeType="1"/>
              </p:cNvSpPr>
              <p:nvPr/>
            </p:nvSpPr>
            <p:spPr bwMode="auto">
              <a:xfrm>
                <a:off x="1824" y="1008"/>
                <a:ext cx="384" cy="240"/>
              </a:xfrm>
              <a:prstGeom prst="line">
                <a:avLst/>
              </a:prstGeom>
              <a:noFill/>
              <a:ln w="222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1" name="Line 16"/>
              <p:cNvSpPr>
                <a:spLocks noChangeShapeType="1"/>
              </p:cNvSpPr>
              <p:nvPr/>
            </p:nvSpPr>
            <p:spPr bwMode="auto">
              <a:xfrm>
                <a:off x="2208" y="1248"/>
                <a:ext cx="864" cy="0"/>
              </a:xfrm>
              <a:prstGeom prst="line">
                <a:avLst/>
              </a:prstGeom>
              <a:noFill/>
              <a:ln w="222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2" name="Line 17"/>
              <p:cNvSpPr>
                <a:spLocks noChangeShapeType="1"/>
              </p:cNvSpPr>
              <p:nvPr/>
            </p:nvSpPr>
            <p:spPr bwMode="auto">
              <a:xfrm flipV="1">
                <a:off x="3072" y="1026"/>
                <a:ext cx="384" cy="222"/>
              </a:xfrm>
              <a:prstGeom prst="line">
                <a:avLst/>
              </a:prstGeom>
              <a:noFill/>
              <a:ln w="222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3" name="Line 18"/>
              <p:cNvSpPr>
                <a:spLocks noChangeShapeType="1"/>
              </p:cNvSpPr>
              <p:nvPr/>
            </p:nvSpPr>
            <p:spPr bwMode="auto">
              <a:xfrm>
                <a:off x="3456" y="1020"/>
                <a:ext cx="1152" cy="0"/>
              </a:xfrm>
              <a:prstGeom prst="line">
                <a:avLst/>
              </a:prstGeom>
              <a:noFill/>
              <a:ln w="222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3562" name="Line 19"/>
            <p:cNvSpPr>
              <a:spLocks noChangeShapeType="1"/>
            </p:cNvSpPr>
            <p:nvPr/>
          </p:nvSpPr>
          <p:spPr bwMode="auto">
            <a:xfrm>
              <a:off x="783" y="2076"/>
              <a:ext cx="1272" cy="0"/>
            </a:xfrm>
            <a:prstGeom prst="line">
              <a:avLst/>
            </a:prstGeom>
            <a:noFill/>
            <a:ln w="22225">
              <a:solidFill>
                <a:srgbClr val="FFFF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63" name="Line 20"/>
            <p:cNvSpPr>
              <a:spLocks noChangeShapeType="1"/>
            </p:cNvSpPr>
            <p:nvPr/>
          </p:nvSpPr>
          <p:spPr bwMode="auto">
            <a:xfrm>
              <a:off x="3429" y="2070"/>
              <a:ext cx="1272" cy="0"/>
            </a:xfrm>
            <a:prstGeom prst="line">
              <a:avLst/>
            </a:prstGeom>
            <a:noFill/>
            <a:ln w="22225">
              <a:solidFill>
                <a:srgbClr val="FFFF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3564" name="Picture 21" descr="car1_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3" y="1739"/>
              <a:ext cx="44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5" name="Picture 22" descr="car2_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9" y="1980"/>
              <a:ext cx="5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6" name="Picture 23" descr="car3_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5" y="2258"/>
              <a:ext cx="450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7" name="Picture 24" descr="car4_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4" y="1968"/>
              <a:ext cx="443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8" name="Picture 25" descr="car5_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" y="1712"/>
              <a:ext cx="445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559" name="Text Box 26"/>
          <p:cNvSpPr txBox="1">
            <a:spLocks noChangeArrowheads="1"/>
          </p:cNvSpPr>
          <p:nvPr/>
        </p:nvSpPr>
        <p:spPr bwMode="auto">
          <a:xfrm>
            <a:off x="1119188" y="1346200"/>
            <a:ext cx="6750050" cy="64135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CC0000"/>
                </a:solidFill>
              </a:rPr>
              <a:t>2.1.1  </a:t>
            </a:r>
            <a:r>
              <a:rPr lang="zh-CN" altLang="en-US" sz="3600" dirty="0">
                <a:solidFill>
                  <a:srgbClr val="CC0000"/>
                </a:solidFill>
              </a:rPr>
              <a:t>什么是死锁（</a:t>
            </a:r>
            <a:r>
              <a:rPr lang="en-US" altLang="zh-CN" sz="3600" dirty="0">
                <a:solidFill>
                  <a:srgbClr val="CC0000"/>
                </a:solidFill>
              </a:rPr>
              <a:t>deadlock</a:t>
            </a:r>
            <a:r>
              <a:rPr lang="zh-CN" altLang="en-US" sz="3600" dirty="0">
                <a:solidFill>
                  <a:srgbClr val="CC0000"/>
                </a:solidFill>
              </a:rPr>
              <a:t>）？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/>
      <p:bldP spid="2355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Line16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439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 useBgFill="1"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2770188" y="273050"/>
            <a:ext cx="4799012" cy="64135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FFFF66"/>
                </a:solidFill>
              </a:rPr>
              <a:t>2.3  </a:t>
            </a:r>
            <a:r>
              <a:rPr lang="zh-CN" altLang="en-US" sz="3600" dirty="0">
                <a:solidFill>
                  <a:srgbClr val="FFFF66"/>
                </a:solidFill>
              </a:rPr>
              <a:t>死锁的避免</a:t>
            </a:r>
          </a:p>
        </p:txBody>
      </p:sp>
      <p:sp>
        <p:nvSpPr>
          <p:cNvPr id="41989" name="Text Box 4"/>
          <p:cNvSpPr txBox="1">
            <a:spLocks noChangeArrowheads="1"/>
          </p:cNvSpPr>
          <p:nvPr/>
        </p:nvSpPr>
        <p:spPr bwMode="auto">
          <a:xfrm>
            <a:off x="735013" y="1600200"/>
            <a:ext cx="7523162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zh-CN" sz="3600" dirty="0"/>
              <a:t>“</a:t>
            </a:r>
            <a:r>
              <a:rPr lang="zh-CN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扬汤止沸，不如釜底抽薪</a:t>
            </a:r>
            <a:r>
              <a:rPr lang="zh-CN" altLang="en-US" sz="3600" dirty="0"/>
              <a:t>”，在死锁问题上，能否做到这一点呢？</a:t>
            </a:r>
          </a:p>
        </p:txBody>
      </p:sp>
      <p:sp>
        <p:nvSpPr>
          <p:cNvPr id="1399813" name="Text Box 5"/>
          <p:cNvSpPr txBox="1">
            <a:spLocks noChangeArrowheads="1"/>
          </p:cNvSpPr>
          <p:nvPr/>
        </p:nvSpPr>
        <p:spPr bwMode="auto">
          <a:xfrm>
            <a:off x="520700" y="3243263"/>
            <a:ext cx="8042275" cy="308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/>
              <a:t>死锁问题的本质在于</a:t>
            </a:r>
            <a:r>
              <a:rPr lang="zh-CN" altLang="en-US" dirty="0">
                <a:solidFill>
                  <a:srgbClr val="FFFF66"/>
                </a:solidFill>
                <a:latin typeface="SimHei" charset="-122"/>
                <a:ea typeface="SimHei" charset="-122"/>
                <a:cs typeface="SimHei" charset="-122"/>
              </a:rPr>
              <a:t>系统资源的数目有限</a:t>
            </a:r>
            <a:r>
              <a:rPr lang="zh-CN" altLang="en-US" dirty="0"/>
              <a:t>，由此所</a:t>
            </a:r>
            <a:br>
              <a:rPr lang="zh-CN" altLang="en-US" dirty="0"/>
            </a:br>
            <a:r>
              <a:rPr lang="zh-CN" altLang="en-US" dirty="0"/>
              <a:t>造成的各进程之间的资源分配矛盾。在讨论死锁检</a:t>
            </a:r>
            <a:br>
              <a:rPr lang="zh-CN" altLang="en-US" dirty="0"/>
            </a:br>
            <a:r>
              <a:rPr lang="zh-CN" altLang="en-US" dirty="0"/>
              <a:t>测时，我们默认进程在申请资源时，是一次性全部</a:t>
            </a:r>
            <a:br>
              <a:rPr lang="zh-CN" altLang="en-US" dirty="0"/>
            </a:br>
            <a:r>
              <a:rPr lang="zh-CN" altLang="en-US" dirty="0"/>
              <a:t>申请。但在实际系统中，一次只能申请一个资源。</a:t>
            </a:r>
            <a:br>
              <a:rPr lang="zh-CN" altLang="en-US" dirty="0"/>
            </a:br>
            <a:r>
              <a:rPr lang="zh-CN" altLang="en-US" dirty="0"/>
              <a:t>而且系统只有在确认了安全性之后，才会把资源分</a:t>
            </a:r>
            <a:br>
              <a:rPr lang="zh-CN" altLang="en-US" dirty="0"/>
            </a:br>
            <a:r>
              <a:rPr lang="zh-CN" altLang="en-US" dirty="0"/>
              <a:t>配给某个进程。因此，能否设计出一个</a:t>
            </a:r>
            <a:r>
              <a:rPr lang="zh-CN" altLang="en-US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好的资源分</a:t>
            </a:r>
            <a:br>
              <a:rPr lang="zh-CN" altLang="en-US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配算法</a:t>
            </a:r>
            <a:r>
              <a:rPr lang="zh-CN" altLang="en-US" dirty="0"/>
              <a:t>，从而在源头上避免死锁的发生呢？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9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9813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1690688" y="474663"/>
            <a:ext cx="5915025" cy="64135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CC0000"/>
                </a:solidFill>
              </a:rPr>
              <a:t>2.3.1  </a:t>
            </a:r>
            <a:r>
              <a:rPr lang="zh-CN" altLang="en-US" sz="3600" dirty="0">
                <a:solidFill>
                  <a:srgbClr val="CC0000"/>
                </a:solidFill>
              </a:rPr>
              <a:t>安全状态与不安全状态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476250" y="1635125"/>
            <a:ext cx="8343900" cy="423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/>
              <a:t>我们的目标：判断系统的当前状态是否安全。</a:t>
            </a:r>
          </a:p>
          <a:p>
            <a:pPr>
              <a:spcBef>
                <a:spcPct val="100000"/>
              </a:spcBef>
            </a:pPr>
            <a:r>
              <a:rPr lang="zh-CN" altLang="en-US" sz="3200" dirty="0"/>
              <a:t>如何来做？</a:t>
            </a:r>
          </a:p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FF66"/>
                </a:solidFill>
              </a:rPr>
              <a:t>		</a:t>
            </a:r>
            <a:r>
              <a:rPr lang="zh-CN" altLang="en-US" sz="3200" dirty="0"/>
              <a:t>程序 ＝ 数据结构 ＋ 算法</a:t>
            </a:r>
          </a:p>
          <a:p>
            <a:pPr>
              <a:spcBef>
                <a:spcPct val="50000"/>
              </a:spcBef>
            </a:pPr>
            <a:r>
              <a:rPr lang="zh-CN" altLang="en-US" sz="3200" dirty="0">
                <a:latin typeface="Microsoft YaHei" charset="-122"/>
                <a:ea typeface="Microsoft YaHei" charset="-122"/>
                <a:cs typeface="Microsoft YaHei" charset="-122"/>
              </a:rPr>
              <a:t>数据结构</a:t>
            </a:r>
            <a:r>
              <a:rPr lang="zh-CN" altLang="en-US" sz="3200" dirty="0"/>
              <a:t>：如何来表示系统的当前状态？什么</a:t>
            </a:r>
            <a:br>
              <a:rPr lang="zh-CN" altLang="en-US" sz="3200" dirty="0"/>
            </a:br>
            <a:r>
              <a:rPr lang="zh-CN" altLang="en-US" sz="3200" dirty="0"/>
              <a:t>   		 叫安全的状态？</a:t>
            </a:r>
          </a:p>
          <a:p>
            <a:pPr>
              <a:spcBef>
                <a:spcPct val="50000"/>
              </a:spcBef>
            </a:pPr>
            <a:r>
              <a:rPr lang="zh-CN" altLang="en-US" sz="3200" dirty="0">
                <a:latin typeface="Microsoft YaHei" charset="-122"/>
                <a:ea typeface="Microsoft YaHei" charset="-122"/>
                <a:cs typeface="Microsoft YaHei" charset="-122"/>
              </a:rPr>
              <a:t>算法</a:t>
            </a:r>
            <a:r>
              <a:rPr lang="zh-CN" altLang="en-US" sz="3200" dirty="0"/>
              <a:t>：如何来判断系统的当前状态是否安全？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2616200" y="409575"/>
            <a:ext cx="3841750" cy="641350"/>
          </a:xfrm>
          <a:prstGeom prst="rect">
            <a:avLst/>
          </a:prstGeom>
          <a:gradFill rotWithShape="0">
            <a:gsLst>
              <a:gs pos="0">
                <a:srgbClr val="ADE7E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b="0">
                <a:solidFill>
                  <a:schemeClr val="tx1"/>
                </a:solidFill>
                <a:ea typeface="黑体" pitchFamily="49" charset="-122"/>
              </a:rPr>
              <a:t>1. </a:t>
            </a:r>
            <a:r>
              <a:rPr lang="zh-CN" altLang="en-US" sz="3600" b="0">
                <a:solidFill>
                  <a:schemeClr val="tx1"/>
                </a:solidFill>
                <a:ea typeface="黑体" pitchFamily="49" charset="-122"/>
              </a:rPr>
              <a:t>系统状态的表示</a:t>
            </a:r>
          </a:p>
        </p:txBody>
      </p:sp>
      <p:sp>
        <p:nvSpPr>
          <p:cNvPr id="1405955" name="Text Box 3"/>
          <p:cNvSpPr txBox="1">
            <a:spLocks noChangeArrowheads="1"/>
          </p:cNvSpPr>
          <p:nvPr/>
        </p:nvSpPr>
        <p:spPr bwMode="auto">
          <a:xfrm>
            <a:off x="449263" y="1244600"/>
            <a:ext cx="8342312" cy="534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系统中有</a:t>
            </a:r>
            <a:r>
              <a:rPr lang="en-US" altLang="zh-CN" dirty="0"/>
              <a:t>n</a:t>
            </a:r>
            <a:r>
              <a:rPr lang="zh-CN" altLang="en-US" dirty="0"/>
              <a:t>个进程（</a:t>
            </a:r>
            <a:r>
              <a:rPr lang="en-US" altLang="zh-CN" dirty="0"/>
              <a:t>P</a:t>
            </a:r>
            <a:r>
              <a:rPr lang="en-US" altLang="zh-CN" sz="3200" baseline="-10000" dirty="0"/>
              <a:t>1</a:t>
            </a:r>
            <a:r>
              <a:rPr lang="zh-CN" altLang="en-US" dirty="0"/>
              <a:t>到</a:t>
            </a:r>
            <a:r>
              <a:rPr lang="en-US" altLang="zh-CN" dirty="0" err="1"/>
              <a:t>P</a:t>
            </a:r>
            <a:r>
              <a:rPr lang="en-US" altLang="zh-CN" sz="3200" baseline="-10000" dirty="0" err="1"/>
              <a:t>n</a:t>
            </a:r>
            <a:r>
              <a:rPr lang="zh-CN" altLang="en-US" dirty="0"/>
              <a:t>），资源类型种数为</a:t>
            </a:r>
            <a:r>
              <a:rPr lang="en-US" altLang="zh-CN" dirty="0"/>
              <a:t>m</a:t>
            </a:r>
            <a:r>
              <a:rPr lang="zh-CN" altLang="en-US" dirty="0"/>
              <a:t>：</a:t>
            </a:r>
          </a:p>
          <a:p>
            <a:pPr>
              <a:spcBef>
                <a:spcPct val="30000"/>
              </a:spcBef>
              <a:buClr>
                <a:srgbClr val="FFFF66"/>
              </a:buClr>
              <a:buFont typeface="Wingdings" pitchFamily="2" charset="2"/>
              <a:buChar char="Ø"/>
            </a:pPr>
            <a:r>
              <a:rPr lang="zh-CN" altLang="en-US" dirty="0"/>
              <a:t>向量 </a:t>
            </a:r>
            <a:r>
              <a:rPr lang="en-US" altLang="zh-CN" dirty="0"/>
              <a:t>E </a:t>
            </a:r>
            <a:r>
              <a:rPr lang="zh-CN" altLang="en-US" dirty="0"/>
              <a:t>＝ </a:t>
            </a:r>
            <a:r>
              <a:rPr lang="en-US" altLang="zh-CN" dirty="0"/>
              <a:t>(E</a:t>
            </a:r>
            <a:r>
              <a:rPr lang="en-US" altLang="zh-CN" sz="3200" baseline="-10000" dirty="0"/>
              <a:t>1</a:t>
            </a:r>
            <a:r>
              <a:rPr lang="en-US" altLang="zh-CN" dirty="0"/>
              <a:t>, E</a:t>
            </a:r>
            <a:r>
              <a:rPr lang="en-US" altLang="zh-CN" sz="3200" baseline="-10000" dirty="0"/>
              <a:t>2</a:t>
            </a:r>
            <a:r>
              <a:rPr lang="en-US" altLang="zh-CN" dirty="0"/>
              <a:t>, E</a:t>
            </a:r>
            <a:r>
              <a:rPr lang="en-US" altLang="zh-CN" sz="3200" baseline="-10000" dirty="0"/>
              <a:t>3</a:t>
            </a:r>
            <a:r>
              <a:rPr lang="en-US" altLang="zh-CN" dirty="0"/>
              <a:t>, …, </a:t>
            </a:r>
            <a:r>
              <a:rPr lang="en-US" altLang="zh-CN" dirty="0" err="1"/>
              <a:t>E</a:t>
            </a:r>
            <a:r>
              <a:rPr lang="en-US" altLang="zh-CN" sz="3200" baseline="-10000" dirty="0" err="1"/>
              <a:t>m</a:t>
            </a:r>
            <a:r>
              <a:rPr lang="en-US" altLang="zh-CN" dirty="0"/>
              <a:t>) </a:t>
            </a:r>
            <a:r>
              <a:rPr lang="zh-CN" altLang="en-US" dirty="0"/>
              <a:t>称为</a:t>
            </a:r>
            <a:r>
              <a:rPr lang="zh-CN" altLang="en-US" dirty="0">
                <a:solidFill>
                  <a:srgbClr val="FFFF66"/>
                </a:solidFill>
                <a:ea typeface="黑体" pitchFamily="49" charset="-122"/>
              </a:rPr>
              <a:t>总的资源向量</a:t>
            </a:r>
            <a:r>
              <a:rPr lang="en-US" altLang="zh-CN" dirty="0"/>
              <a:t>,</a:t>
            </a:r>
            <a:br>
              <a:rPr lang="en-US" altLang="zh-CN" dirty="0"/>
            </a:br>
            <a:r>
              <a:rPr lang="en-US" altLang="zh-CN" dirty="0" err="1"/>
              <a:t>E</a:t>
            </a:r>
            <a:r>
              <a:rPr lang="en-US" altLang="zh-CN" sz="3200" baseline="-10000" dirty="0" err="1"/>
              <a:t>i</a:t>
            </a:r>
            <a:r>
              <a:rPr lang="en-US" altLang="zh-CN" sz="3200" baseline="-10000" dirty="0"/>
              <a:t> </a:t>
            </a:r>
            <a:r>
              <a:rPr lang="zh-CN" altLang="en-US" dirty="0"/>
              <a:t>表示系统中第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种类型的资源个数。例如： 若</a:t>
            </a:r>
            <a:br>
              <a:rPr lang="zh-CN" altLang="en-US" dirty="0"/>
            </a:br>
            <a:r>
              <a:rPr lang="zh-CN" altLang="en-US" dirty="0"/>
              <a:t>第一种类型的资源为打印机，则</a:t>
            </a:r>
            <a:r>
              <a:rPr lang="en-US" altLang="zh-CN" dirty="0"/>
              <a:t>E</a:t>
            </a:r>
            <a:r>
              <a:rPr lang="en-US" altLang="zh-CN" sz="3200" baseline="-10000" dirty="0"/>
              <a:t>1</a:t>
            </a:r>
            <a:r>
              <a:rPr lang="en-US" altLang="zh-CN" dirty="0"/>
              <a:t>=2</a:t>
            </a:r>
            <a:r>
              <a:rPr lang="zh-CN" altLang="en-US" dirty="0"/>
              <a:t>表示系统中</a:t>
            </a:r>
            <a:br>
              <a:rPr lang="zh-CN" altLang="en-US" dirty="0"/>
            </a:br>
            <a:r>
              <a:rPr lang="zh-CN" altLang="en-US" dirty="0"/>
              <a:t>共有</a:t>
            </a:r>
            <a:r>
              <a:rPr lang="en-US" altLang="zh-CN" dirty="0"/>
              <a:t>2</a:t>
            </a:r>
            <a:r>
              <a:rPr lang="zh-CN" altLang="en-US" dirty="0"/>
              <a:t>台打印机；</a:t>
            </a:r>
          </a:p>
          <a:p>
            <a:pPr>
              <a:spcBef>
                <a:spcPct val="30000"/>
              </a:spcBef>
              <a:buClr>
                <a:srgbClr val="FFFF66"/>
              </a:buClr>
              <a:buFont typeface="Wingdings" pitchFamily="2" charset="2"/>
              <a:buChar char="Ø"/>
            </a:pPr>
            <a:r>
              <a:rPr lang="zh-CN" altLang="en-US" dirty="0"/>
              <a:t>向量 </a:t>
            </a:r>
            <a:r>
              <a:rPr lang="en-US" altLang="zh-CN" dirty="0"/>
              <a:t>A = (A</a:t>
            </a:r>
            <a:r>
              <a:rPr lang="en-US" altLang="zh-CN" sz="3200" baseline="-10000" dirty="0"/>
              <a:t>1</a:t>
            </a:r>
            <a:r>
              <a:rPr lang="en-US" altLang="zh-CN" dirty="0"/>
              <a:t>, A</a:t>
            </a:r>
            <a:r>
              <a:rPr lang="en-US" altLang="zh-CN" sz="3200" baseline="-10000" dirty="0"/>
              <a:t>2</a:t>
            </a:r>
            <a:r>
              <a:rPr lang="en-US" altLang="zh-CN" dirty="0"/>
              <a:t>, A</a:t>
            </a:r>
            <a:r>
              <a:rPr lang="en-US" altLang="zh-CN" sz="3200" baseline="-10000" dirty="0"/>
              <a:t>3</a:t>
            </a:r>
            <a:r>
              <a:rPr lang="en-US" altLang="zh-CN" dirty="0"/>
              <a:t>, …, A</a:t>
            </a:r>
            <a:r>
              <a:rPr lang="en-US" altLang="zh-CN" sz="3200" baseline="-10000" dirty="0"/>
              <a:t>m</a:t>
            </a:r>
            <a:r>
              <a:rPr lang="en-US" altLang="zh-CN" dirty="0"/>
              <a:t>) </a:t>
            </a:r>
            <a:r>
              <a:rPr lang="zh-CN" altLang="en-US" dirty="0"/>
              <a:t>称为</a:t>
            </a:r>
            <a:r>
              <a:rPr lang="zh-CN" altLang="en-US" dirty="0">
                <a:solidFill>
                  <a:srgbClr val="FFFF66"/>
                </a:solidFill>
                <a:ea typeface="黑体" pitchFamily="49" charset="-122"/>
              </a:rPr>
              <a:t>空闲资源向量</a:t>
            </a:r>
            <a:r>
              <a:rPr lang="zh-CN" altLang="en-US" dirty="0"/>
              <a:t>，</a:t>
            </a:r>
            <a:br>
              <a:rPr lang="zh-CN" altLang="en-US" dirty="0"/>
            </a:br>
            <a:r>
              <a:rPr lang="en-US" altLang="zh-CN" dirty="0"/>
              <a:t>A</a:t>
            </a:r>
            <a:r>
              <a:rPr lang="en-US" altLang="zh-CN" sz="3200" baseline="-10000" dirty="0"/>
              <a:t>i </a:t>
            </a:r>
            <a:r>
              <a:rPr lang="zh-CN" altLang="en-US" dirty="0"/>
              <a:t>表示第</a:t>
            </a:r>
            <a:r>
              <a:rPr lang="en-US" altLang="zh-CN" dirty="0" err="1"/>
              <a:t>i</a:t>
            </a:r>
            <a:r>
              <a:rPr lang="zh-CN" altLang="en-US" dirty="0"/>
              <a:t>种类型的资源中，尚未被占用的个数；</a:t>
            </a:r>
          </a:p>
          <a:p>
            <a:pPr>
              <a:spcBef>
                <a:spcPct val="30000"/>
              </a:spcBef>
              <a:buClr>
                <a:srgbClr val="FFFF66"/>
              </a:buClr>
              <a:buFont typeface="Wingdings" pitchFamily="2" charset="2"/>
              <a:buChar char="Ø"/>
            </a:pPr>
            <a:r>
              <a:rPr lang="zh-CN" altLang="en-US" dirty="0"/>
              <a:t>矩阵 </a:t>
            </a:r>
            <a:r>
              <a:rPr lang="en-US" altLang="zh-CN" dirty="0"/>
              <a:t>C = (</a:t>
            </a:r>
            <a:r>
              <a:rPr lang="en-US" altLang="zh-CN" dirty="0" err="1"/>
              <a:t>C</a:t>
            </a:r>
            <a:r>
              <a:rPr lang="en-US" altLang="zh-CN" sz="3200" baseline="-10000" dirty="0" err="1"/>
              <a:t>ij</a:t>
            </a:r>
            <a:r>
              <a:rPr lang="en-US" altLang="zh-CN" dirty="0"/>
              <a:t>)</a:t>
            </a:r>
            <a:r>
              <a:rPr lang="en-US" altLang="zh-CN" sz="3200" baseline="-10000" dirty="0" err="1"/>
              <a:t>n×m</a:t>
            </a:r>
            <a:r>
              <a:rPr lang="zh-CN" altLang="en-US" dirty="0"/>
              <a:t>称为</a:t>
            </a:r>
            <a:r>
              <a:rPr lang="zh-CN" altLang="en-US" dirty="0">
                <a:solidFill>
                  <a:srgbClr val="FFFF66"/>
                </a:solidFill>
                <a:ea typeface="黑体" pitchFamily="49" charset="-122"/>
              </a:rPr>
              <a:t>当前分配矩阵</a:t>
            </a:r>
            <a:r>
              <a:rPr lang="zh-CN" altLang="en-US" dirty="0"/>
              <a:t>，</a:t>
            </a:r>
            <a:r>
              <a:rPr lang="en-US" altLang="zh-CN" dirty="0" err="1"/>
              <a:t>C</a:t>
            </a:r>
            <a:r>
              <a:rPr lang="en-US" altLang="zh-CN" sz="3200" baseline="-10000" dirty="0" err="1"/>
              <a:t>ij</a:t>
            </a:r>
            <a:r>
              <a:rPr lang="zh-CN" altLang="en-US" dirty="0"/>
              <a:t>表示进程</a:t>
            </a:r>
            <a:r>
              <a:rPr lang="en-US" altLang="zh-CN" dirty="0"/>
              <a:t>P</a:t>
            </a:r>
            <a:r>
              <a:rPr lang="en-US" altLang="zh-CN" sz="3200" baseline="-10000" dirty="0"/>
              <a:t>i </a:t>
            </a:r>
            <a:r>
              <a:rPr lang="zh-CN" altLang="en-US" dirty="0"/>
              <a:t>所占用的类型为 </a:t>
            </a:r>
            <a:r>
              <a:rPr lang="en-US" altLang="zh-CN" dirty="0"/>
              <a:t>j </a:t>
            </a:r>
            <a:r>
              <a:rPr lang="zh-CN" altLang="en-US" dirty="0"/>
              <a:t>的资源个数；</a:t>
            </a:r>
          </a:p>
          <a:p>
            <a:pPr>
              <a:spcBef>
                <a:spcPct val="30000"/>
              </a:spcBef>
              <a:buClr>
                <a:srgbClr val="FFFF66"/>
              </a:buClr>
              <a:buFont typeface="Wingdings" pitchFamily="2" charset="2"/>
              <a:buChar char="Ø"/>
            </a:pPr>
            <a:r>
              <a:rPr lang="zh-CN" altLang="en-US" dirty="0"/>
              <a:t>矩阵 </a:t>
            </a:r>
            <a:r>
              <a:rPr lang="en-US" altLang="zh-CN" dirty="0"/>
              <a:t>R = (</a:t>
            </a:r>
            <a:r>
              <a:rPr lang="en-US" altLang="zh-CN" dirty="0" err="1"/>
              <a:t>R</a:t>
            </a:r>
            <a:r>
              <a:rPr lang="en-US" altLang="zh-CN" sz="3200" baseline="-10000" dirty="0" err="1"/>
              <a:t>ij</a:t>
            </a:r>
            <a:r>
              <a:rPr lang="en-US" altLang="zh-CN" dirty="0"/>
              <a:t>)</a:t>
            </a:r>
            <a:r>
              <a:rPr lang="en-US" altLang="zh-CN" sz="3200" baseline="-10000" dirty="0" err="1"/>
              <a:t>n×m</a:t>
            </a:r>
            <a:r>
              <a:rPr lang="zh-CN" altLang="en-US" dirty="0"/>
              <a:t>称为</a:t>
            </a:r>
            <a:r>
              <a:rPr lang="zh-CN" altLang="en-US" dirty="0">
                <a:solidFill>
                  <a:srgbClr val="FFFF66"/>
                </a:solidFill>
                <a:ea typeface="黑体" pitchFamily="49" charset="-122"/>
              </a:rPr>
              <a:t>请求矩阵</a:t>
            </a:r>
            <a:r>
              <a:rPr lang="zh-CN" altLang="en-US" dirty="0"/>
              <a:t>，</a:t>
            </a:r>
            <a:r>
              <a:rPr lang="en-US" altLang="zh-CN" dirty="0" err="1"/>
              <a:t>R</a:t>
            </a:r>
            <a:r>
              <a:rPr lang="en-US" altLang="zh-CN" sz="3200" baseline="-10000" dirty="0" err="1"/>
              <a:t>ij</a:t>
            </a:r>
            <a:r>
              <a:rPr lang="zh-CN" altLang="en-US" dirty="0"/>
              <a:t>表示进程</a:t>
            </a:r>
            <a:r>
              <a:rPr lang="en-US" altLang="zh-CN" dirty="0"/>
              <a:t>P</a:t>
            </a:r>
            <a:r>
              <a:rPr lang="en-US" altLang="zh-CN" sz="3200" baseline="-10000" dirty="0"/>
              <a:t>i </a:t>
            </a:r>
            <a:r>
              <a:rPr lang="zh-CN" altLang="en-US" dirty="0"/>
              <a:t>还需要的类型为 </a:t>
            </a:r>
            <a:r>
              <a:rPr lang="en-US" altLang="zh-CN" dirty="0"/>
              <a:t>j </a:t>
            </a:r>
            <a:r>
              <a:rPr lang="zh-CN" altLang="en-US" dirty="0"/>
              <a:t>的资源个数。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0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0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0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0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0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0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0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5955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Group 2"/>
          <p:cNvGrpSpPr>
            <a:grpSpLocks/>
          </p:cNvGrpSpPr>
          <p:nvPr/>
        </p:nvGrpSpPr>
        <p:grpSpPr bwMode="auto">
          <a:xfrm>
            <a:off x="271463" y="857250"/>
            <a:ext cx="8601075" cy="4911725"/>
            <a:chOff x="171" y="540"/>
            <a:chExt cx="5418" cy="3094"/>
          </a:xfrm>
        </p:grpSpPr>
        <p:pic>
          <p:nvPicPr>
            <p:cNvPr id="6150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" y="540"/>
              <a:ext cx="5418" cy="2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1" name="Text Box 4"/>
            <p:cNvSpPr txBox="1">
              <a:spLocks noChangeArrowheads="1"/>
            </p:cNvSpPr>
            <p:nvPr/>
          </p:nvSpPr>
          <p:spPr bwMode="auto">
            <a:xfrm>
              <a:off x="426" y="889"/>
              <a:ext cx="44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en-US" altLang="zh-CN" sz="2400">
                  <a:solidFill>
                    <a:schemeClr val="tx1"/>
                  </a:solidFill>
                </a:rPr>
                <a:t>E = </a:t>
              </a:r>
            </a:p>
          </p:txBody>
        </p:sp>
        <p:sp>
          <p:nvSpPr>
            <p:cNvPr id="6152" name="Text Box 5"/>
            <p:cNvSpPr txBox="1">
              <a:spLocks noChangeArrowheads="1"/>
            </p:cNvSpPr>
            <p:nvPr/>
          </p:nvSpPr>
          <p:spPr bwMode="auto">
            <a:xfrm>
              <a:off x="3482" y="889"/>
              <a:ext cx="4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en-US" altLang="zh-CN" sz="2400">
                  <a:solidFill>
                    <a:schemeClr val="tx1"/>
                  </a:solidFill>
                </a:rPr>
                <a:t>A = </a:t>
              </a:r>
            </a:p>
          </p:txBody>
        </p:sp>
        <p:sp>
          <p:nvSpPr>
            <p:cNvPr id="6153" name="Text Box 6"/>
            <p:cNvSpPr txBox="1">
              <a:spLocks noChangeArrowheads="1"/>
            </p:cNvSpPr>
            <p:nvPr/>
          </p:nvSpPr>
          <p:spPr bwMode="auto">
            <a:xfrm>
              <a:off x="2188" y="1327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en-US" altLang="zh-CN" sz="240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154" name="Text Box 7"/>
            <p:cNvSpPr txBox="1">
              <a:spLocks noChangeArrowheads="1"/>
            </p:cNvSpPr>
            <p:nvPr/>
          </p:nvSpPr>
          <p:spPr bwMode="auto">
            <a:xfrm>
              <a:off x="4991" y="1327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en-US" altLang="zh-CN" sz="240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155" name="Rectangle 8"/>
            <p:cNvSpPr>
              <a:spLocks noChangeArrowheads="1"/>
            </p:cNvSpPr>
            <p:nvPr/>
          </p:nvSpPr>
          <p:spPr bwMode="auto">
            <a:xfrm>
              <a:off x="920" y="3422"/>
              <a:ext cx="398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600"/>
                <a:t>（本图摘自</a:t>
              </a:r>
              <a:r>
                <a:rPr lang="en-US" altLang="zh-CN" sz="1600"/>
                <a:t>Andrew S. Tanenbaum</a:t>
              </a:r>
              <a:r>
                <a:rPr lang="zh-CN" altLang="en-US" sz="1600"/>
                <a:t>： “</a:t>
              </a:r>
              <a:r>
                <a:rPr lang="en-US" altLang="zh-CN" sz="1600"/>
                <a:t>Modern Operating Systems” </a:t>
              </a:r>
              <a:r>
                <a:rPr lang="zh-CN" altLang="en-US" sz="1600"/>
                <a:t>）</a:t>
              </a:r>
            </a:p>
          </p:txBody>
        </p:sp>
      </p:grpSp>
      <p:sp>
        <p:nvSpPr>
          <p:cNvPr id="6148" name="Text Box 9"/>
          <p:cNvSpPr txBox="1">
            <a:spLocks noChangeArrowheads="1"/>
          </p:cNvSpPr>
          <p:nvPr/>
        </p:nvSpPr>
        <p:spPr bwMode="auto">
          <a:xfrm>
            <a:off x="1870075" y="192088"/>
            <a:ext cx="54879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>
                <a:solidFill>
                  <a:srgbClr val="FFC000"/>
                </a:solidFill>
              </a:rPr>
              <a:t>描述系统状态的四个数据结构</a:t>
            </a:r>
          </a:p>
        </p:txBody>
      </p:sp>
      <p:graphicFrame>
        <p:nvGraphicFramePr>
          <p:cNvPr id="6146" name="Object 10"/>
          <p:cNvGraphicFramePr>
            <a:graphicFrameLocks noChangeAspect="1"/>
          </p:cNvGraphicFramePr>
          <p:nvPr/>
        </p:nvGraphicFramePr>
        <p:xfrm>
          <a:off x="3354388" y="5754688"/>
          <a:ext cx="2379662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0" name="Equation" r:id="rId6" imgW="990360" imgH="431640" progId="Equation.3">
                  <p:embed/>
                </p:oleObj>
              </mc:Choice>
              <mc:Fallback>
                <p:oleObj name="Equation" r:id="rId6" imgW="990360" imgH="431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4388" y="5754688"/>
                        <a:ext cx="2379662" cy="103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Text Box 11"/>
          <p:cNvSpPr txBox="1">
            <a:spLocks noChangeArrowheads="1"/>
          </p:cNvSpPr>
          <p:nvPr/>
        </p:nvSpPr>
        <p:spPr bwMode="auto">
          <a:xfrm>
            <a:off x="2112963" y="6002338"/>
            <a:ext cx="12557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/>
              <a:t>恒有：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1460500" y="5761038"/>
            <a:ext cx="6332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1600"/>
              <a:t>（本图摘自</a:t>
            </a:r>
            <a:r>
              <a:rPr lang="en-US" altLang="zh-CN" sz="1600"/>
              <a:t>Andrew S. Tanenbaum</a:t>
            </a:r>
            <a:r>
              <a:rPr lang="zh-CN" altLang="en-US" sz="1600"/>
              <a:t>： “</a:t>
            </a:r>
            <a:r>
              <a:rPr lang="en-US" altLang="zh-CN" sz="1600"/>
              <a:t>Modern Operating Systems” </a:t>
            </a:r>
            <a:r>
              <a:rPr lang="zh-CN" altLang="en-US" sz="1600"/>
              <a:t>）</a:t>
            </a:r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3408363" y="423863"/>
            <a:ext cx="20050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>
                <a:solidFill>
                  <a:srgbClr val="FFC000"/>
                </a:solidFill>
              </a:rPr>
              <a:t>一个例子</a:t>
            </a:r>
          </a:p>
        </p:txBody>
      </p:sp>
      <p:pic>
        <p:nvPicPr>
          <p:cNvPr id="49156" name="Picture 4" descr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231900"/>
            <a:ext cx="85090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2116138" y="438150"/>
            <a:ext cx="5213350" cy="641350"/>
          </a:xfrm>
          <a:prstGeom prst="rect">
            <a:avLst/>
          </a:prstGeom>
          <a:gradFill rotWithShape="0">
            <a:gsLst>
              <a:gs pos="0">
                <a:srgbClr val="ADE7E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b="0">
                <a:solidFill>
                  <a:schemeClr val="tx1"/>
                </a:solidFill>
                <a:ea typeface="黑体" pitchFamily="49" charset="-122"/>
              </a:rPr>
              <a:t>2. </a:t>
            </a:r>
            <a:r>
              <a:rPr lang="zh-CN" altLang="en-US" sz="3600" b="0">
                <a:solidFill>
                  <a:schemeClr val="tx1"/>
                </a:solidFill>
                <a:ea typeface="黑体" pitchFamily="49" charset="-122"/>
              </a:rPr>
              <a:t>安全状态与不安全状态</a:t>
            </a:r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563563" y="1531938"/>
            <a:ext cx="80041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76250" indent="-4762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200" dirty="0"/>
              <a:t>	</a:t>
            </a:r>
            <a:r>
              <a:rPr lang="zh-CN" altLang="en-US" sz="3200" dirty="0"/>
              <a:t>一个状态被称为是“</a:t>
            </a:r>
            <a:r>
              <a:rPr lang="zh-CN" altLang="en-US" sz="3200" dirty="0">
                <a:ea typeface="黑体" pitchFamily="49" charset="-122"/>
              </a:rPr>
              <a:t>安全的</a:t>
            </a:r>
            <a:r>
              <a:rPr lang="zh-CN" altLang="en-US" sz="3200" dirty="0"/>
              <a:t>”，如果它满足以下的两个条件：</a:t>
            </a:r>
          </a:p>
          <a:p>
            <a:pPr>
              <a:spcBef>
                <a:spcPct val="50000"/>
              </a:spcBef>
              <a:buFontTx/>
              <a:buBlip>
                <a:blip r:embed="rId4"/>
              </a:buBlip>
            </a:pPr>
            <a:r>
              <a:rPr lang="zh-CN" altLang="en-US" sz="3200" dirty="0"/>
              <a:t>它自身不存在着死锁问题；</a:t>
            </a:r>
          </a:p>
          <a:p>
            <a:pPr>
              <a:spcBef>
                <a:spcPct val="30000"/>
              </a:spcBef>
              <a:buFontTx/>
              <a:buBlip>
                <a:blip r:embed="rId4"/>
              </a:buBlip>
            </a:pPr>
            <a:r>
              <a:rPr lang="zh-CN" altLang="en-US" sz="3200" dirty="0"/>
              <a:t>存在着某种调度顺序，使得即使在</a:t>
            </a:r>
            <a:r>
              <a:rPr lang="zh-CN" altLang="en-US" sz="3200" dirty="0">
                <a:solidFill>
                  <a:srgbClr val="FFC000"/>
                </a:solidFill>
              </a:rPr>
              <a:t>最坏的</a:t>
            </a:r>
            <a:br>
              <a:rPr lang="zh-CN" altLang="en-US" sz="3200" dirty="0">
                <a:solidFill>
                  <a:srgbClr val="FFC000"/>
                </a:solidFill>
              </a:rPr>
            </a:br>
            <a:r>
              <a:rPr lang="zh-CN" altLang="en-US" sz="3200" dirty="0">
                <a:solidFill>
                  <a:srgbClr val="FFC000"/>
                </a:solidFill>
              </a:rPr>
              <a:t>情况下</a:t>
            </a:r>
            <a:r>
              <a:rPr lang="zh-CN" altLang="en-US" sz="3200" dirty="0"/>
              <a:t>（所有的进程突然间同时请求它们</a:t>
            </a:r>
            <a:br>
              <a:rPr lang="zh-CN" altLang="en-US" sz="3200" dirty="0"/>
            </a:br>
            <a:r>
              <a:rPr lang="zh-CN" altLang="en-US" sz="3200" dirty="0"/>
              <a:t>最大数目的资源，即矩阵</a:t>
            </a:r>
            <a:r>
              <a:rPr lang="en-US" altLang="zh-CN" sz="3200" dirty="0"/>
              <a:t>R</a:t>
            </a:r>
            <a:r>
              <a:rPr lang="zh-CN" altLang="en-US" sz="3200" dirty="0"/>
              <a:t>中的数值），</a:t>
            </a:r>
            <a:br>
              <a:rPr lang="zh-CN" altLang="en-US" sz="3200" dirty="0"/>
            </a:br>
            <a:r>
              <a:rPr lang="zh-CN" altLang="en-US" sz="3200" dirty="0"/>
              <a:t>每一个进程仍都能够顺利地运行结束。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228600" y="228600"/>
            <a:ext cx="3581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/>
          <a:p>
            <a:pPr eaLnBrk="1" hangingPunct="1"/>
            <a:endParaRPr lang="zh-CN" altLang="en-US" sz="320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609600" y="1676400"/>
            <a:ext cx="7848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400">
                <a:latin typeface="Arial" pitchFamily="34" charset="0"/>
              </a:rPr>
              <a:t>    系统有三个进程</a:t>
            </a:r>
            <a:r>
              <a:rPr lang="en-US" altLang="zh-CN" sz="2400">
                <a:latin typeface="Arial" pitchFamily="34" charset="0"/>
              </a:rPr>
              <a:t>P1、P2、P3，</a:t>
            </a:r>
            <a:r>
              <a:rPr lang="zh-CN" altLang="en-US" sz="2400">
                <a:latin typeface="Arial" pitchFamily="34" charset="0"/>
              </a:rPr>
              <a:t>共有12台磁带机，进程</a:t>
            </a:r>
            <a:r>
              <a:rPr lang="en-US" altLang="zh-CN" sz="2400">
                <a:latin typeface="Arial" pitchFamily="34" charset="0"/>
              </a:rPr>
              <a:t>P1</a:t>
            </a:r>
            <a:r>
              <a:rPr lang="zh-CN" altLang="en-US" sz="2400">
                <a:latin typeface="Arial" pitchFamily="34" charset="0"/>
              </a:rPr>
              <a:t>要求10台，</a:t>
            </a:r>
            <a:r>
              <a:rPr lang="en-US" altLang="zh-CN" sz="2400">
                <a:latin typeface="Arial" pitchFamily="34" charset="0"/>
              </a:rPr>
              <a:t>P2</a:t>
            </a:r>
            <a:r>
              <a:rPr lang="zh-CN" altLang="en-US" sz="2400">
                <a:latin typeface="Arial" pitchFamily="34" charset="0"/>
              </a:rPr>
              <a:t>要求4台，</a:t>
            </a:r>
            <a:r>
              <a:rPr lang="en-US" altLang="zh-CN" sz="2400">
                <a:latin typeface="Arial" pitchFamily="34" charset="0"/>
              </a:rPr>
              <a:t>P3</a:t>
            </a:r>
            <a:r>
              <a:rPr lang="zh-CN" altLang="en-US" sz="2400">
                <a:latin typeface="Arial" pitchFamily="34" charset="0"/>
              </a:rPr>
              <a:t>要求9台。在</a:t>
            </a:r>
            <a:r>
              <a:rPr lang="en-US" altLang="zh-CN" sz="2400">
                <a:latin typeface="Arial" pitchFamily="34" charset="0"/>
              </a:rPr>
              <a:t>T0</a:t>
            </a:r>
            <a:r>
              <a:rPr lang="zh-CN" altLang="en-US" sz="2400">
                <a:latin typeface="Arial" pitchFamily="34" charset="0"/>
              </a:rPr>
              <a:t>时刻，进程</a:t>
            </a:r>
            <a:r>
              <a:rPr lang="en-US" altLang="zh-CN" sz="2400">
                <a:latin typeface="Arial" pitchFamily="34" charset="0"/>
              </a:rPr>
              <a:t>P1、P2、P3</a:t>
            </a:r>
            <a:r>
              <a:rPr lang="zh-CN" altLang="en-US" sz="2400">
                <a:latin typeface="Arial" pitchFamily="34" charset="0"/>
              </a:rPr>
              <a:t>已获得5、2、2台，尚有3台未分配，问：系统是否处于安全状态？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600200" y="3581400"/>
            <a:ext cx="5943600" cy="1838325"/>
            <a:chOff x="1008" y="2256"/>
            <a:chExt cx="3744" cy="1158"/>
          </a:xfrm>
        </p:grpSpPr>
        <p:sp>
          <p:nvSpPr>
            <p:cNvPr id="51210" name="Line 5"/>
            <p:cNvSpPr>
              <a:spLocks noChangeShapeType="1"/>
            </p:cNvSpPr>
            <p:nvPr/>
          </p:nvSpPr>
          <p:spPr bwMode="auto">
            <a:xfrm>
              <a:off x="1056" y="2256"/>
              <a:ext cx="355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11" name="Line 6"/>
            <p:cNvSpPr>
              <a:spLocks noChangeShapeType="1"/>
            </p:cNvSpPr>
            <p:nvPr/>
          </p:nvSpPr>
          <p:spPr bwMode="auto">
            <a:xfrm>
              <a:off x="1056" y="2592"/>
              <a:ext cx="355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12" name="Line 7"/>
            <p:cNvSpPr>
              <a:spLocks noChangeShapeType="1"/>
            </p:cNvSpPr>
            <p:nvPr/>
          </p:nvSpPr>
          <p:spPr bwMode="auto">
            <a:xfrm>
              <a:off x="1008" y="3408"/>
              <a:ext cx="355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13" name="Text Box 8"/>
            <p:cNvSpPr txBox="1">
              <a:spLocks noChangeArrowheads="1"/>
            </p:cNvSpPr>
            <p:nvPr/>
          </p:nvSpPr>
          <p:spPr bwMode="auto">
            <a:xfrm>
              <a:off x="1008" y="2256"/>
              <a:ext cx="374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400" dirty="0"/>
                <a:t>进程   最大需求    已分配     可用</a:t>
              </a:r>
            </a:p>
          </p:txBody>
        </p:sp>
        <p:sp>
          <p:nvSpPr>
            <p:cNvPr id="51214" name="Text Box 9"/>
            <p:cNvSpPr txBox="1">
              <a:spLocks noChangeArrowheads="1"/>
            </p:cNvSpPr>
            <p:nvPr/>
          </p:nvSpPr>
          <p:spPr bwMode="auto">
            <a:xfrm>
              <a:off x="1094" y="2666"/>
              <a:ext cx="3092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/>
                <a:t>P1	    10		    5		3</a:t>
              </a:r>
            </a:p>
            <a:p>
              <a:pPr eaLnBrk="1" hangingPunct="1"/>
              <a:r>
                <a:rPr lang="en-US" altLang="zh-CN" sz="2400"/>
                <a:t>P2             4                     2          </a:t>
              </a:r>
            </a:p>
            <a:p>
              <a:pPr eaLnBrk="1" hangingPunct="1"/>
              <a:r>
                <a:rPr lang="en-US" altLang="zh-CN" sz="2400"/>
                <a:t>P3             9                     2</a:t>
              </a:r>
              <a:endParaRPr lang="en-US" altLang="zh-CN" sz="2400" u="sng"/>
            </a:p>
          </p:txBody>
        </p:sp>
      </p:grpSp>
      <p:sp>
        <p:nvSpPr>
          <p:cNvPr id="88074" name="Text Box 10"/>
          <p:cNvSpPr txBox="1">
            <a:spLocks noChangeArrowheads="1"/>
          </p:cNvSpPr>
          <p:nvPr/>
        </p:nvSpPr>
        <p:spPr bwMode="auto">
          <a:xfrm>
            <a:off x="1967343" y="5853540"/>
            <a:ext cx="44630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存在安全序列&lt;</a:t>
            </a:r>
            <a:r>
              <a:rPr lang="en-US" altLang="zh-CN" dirty="0">
                <a:solidFill>
                  <a:srgbClr val="FFFF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P2,P1,P3&gt;</a:t>
            </a:r>
            <a:endParaRPr lang="zh-CN" altLang="en-US" dirty="0">
              <a:solidFill>
                <a:srgbClr val="FFFF6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1206" name="Line 11"/>
          <p:cNvSpPr>
            <a:spLocks noChangeShapeType="1"/>
          </p:cNvSpPr>
          <p:nvPr/>
        </p:nvSpPr>
        <p:spPr bwMode="auto">
          <a:xfrm>
            <a:off x="381000" y="838200"/>
            <a:ext cx="1600200" cy="0"/>
          </a:xfrm>
          <a:prstGeom prst="line">
            <a:avLst/>
          </a:prstGeom>
          <a:noFill/>
          <a:ln w="38100" cap="sq">
            <a:solidFill>
              <a:srgbClr val="CC00CC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76" name="WordArt 12"/>
          <p:cNvSpPr>
            <a:spLocks noChangeArrowheads="1" noChangeShapeType="1" noTextEdit="1"/>
          </p:cNvSpPr>
          <p:nvPr/>
        </p:nvSpPr>
        <p:spPr bwMode="auto">
          <a:xfrm>
            <a:off x="6400800" y="5562600"/>
            <a:ext cx="561975" cy="1066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30690"/>
              </a:avLst>
            </a:prstTxWarp>
          </a:bodyPr>
          <a:lstStyle/>
          <a:p>
            <a:pPr algn="ctr"/>
            <a:r>
              <a:rPr lang="zh-CN" altLang="en-US" sz="4400" kern="10">
                <a:ln w="12700" cap="sq">
                  <a:solidFill>
                    <a:srgbClr val="FF6600"/>
                  </a:solidFill>
                  <a:round/>
                  <a:headEnd type="none" w="sm" len="sm"/>
                  <a:tailEnd type="none" w="sm" len="sm"/>
                </a:ln>
                <a:solidFill>
                  <a:srgbClr val="FF6600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华文新魏"/>
                <a:ea typeface="华文新魏"/>
              </a:rPr>
              <a:t>！</a:t>
            </a:r>
          </a:p>
        </p:txBody>
      </p:sp>
      <p:sp>
        <p:nvSpPr>
          <p:cNvPr id="88077" name="Text Box 13"/>
          <p:cNvSpPr txBox="1">
            <a:spLocks noChangeArrowheads="1"/>
          </p:cNvSpPr>
          <p:nvPr/>
        </p:nvSpPr>
        <p:spPr bwMode="auto">
          <a:xfrm>
            <a:off x="1143000" y="914400"/>
            <a:ext cx="1804988" cy="99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30000"/>
              </a:spcBef>
              <a:defRPr/>
            </a:pPr>
            <a:r>
              <a:rPr lang="zh-CN" altLang="en-US" b="0" dirty="0">
                <a:solidFill>
                  <a:srgbClr val="FFC000"/>
                </a:solidFill>
                <a:latin typeface="Arial" charset="0"/>
              </a:rPr>
              <a:t>——实例</a:t>
            </a:r>
            <a:r>
              <a:rPr lang="en-US" altLang="zh-CN" b="0" dirty="0">
                <a:solidFill>
                  <a:srgbClr val="FFC000"/>
                </a:solidFill>
                <a:latin typeface="Arial" charset="0"/>
              </a:rPr>
              <a:t>1</a:t>
            </a:r>
            <a:endParaRPr lang="zh-CN" altLang="en-US" b="0" dirty="0">
              <a:solidFill>
                <a:srgbClr val="FFC000"/>
              </a:solidFill>
              <a:latin typeface="Arial" charset="0"/>
            </a:endParaRPr>
          </a:p>
          <a:p>
            <a:pPr eaLnBrk="1" hangingPunct="1">
              <a:spcBef>
                <a:spcPct val="30000"/>
              </a:spcBef>
              <a:defRPr/>
            </a:pPr>
            <a:endParaRPr lang="zh-CN" altLang="en-US" sz="2400" dirty="0">
              <a:solidFill>
                <a:srgbClr val="FFC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1209" name="Rectangle 14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3962400" cy="838200"/>
          </a:xfrm>
        </p:spPr>
        <p:txBody>
          <a:bodyPr/>
          <a:lstStyle/>
          <a:p>
            <a:pPr algn="l"/>
            <a:r>
              <a:rPr lang="zh-CN" altLang="en-US" sz="3200" dirty="0">
                <a:solidFill>
                  <a:srgbClr val="FFC000"/>
                </a:solidFill>
              </a:rPr>
              <a:t>安全状态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8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8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autoUpdateAnimBg="0"/>
      <p:bldP spid="88074" grpId="0" autoUpdateAnimBg="0"/>
      <p:bldP spid="8807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28600" y="228600"/>
            <a:ext cx="3581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/>
          <a:p>
            <a:pPr eaLnBrk="1" hangingPunct="1"/>
            <a:endParaRPr lang="zh-CN" altLang="en-US" sz="320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111619" name="Rectangle 3"/>
          <p:cNvSpPr>
            <a:spLocks noChangeArrowheads="1"/>
          </p:cNvSpPr>
          <p:nvPr/>
        </p:nvSpPr>
        <p:spPr bwMode="auto">
          <a:xfrm>
            <a:off x="609600" y="1676400"/>
            <a:ext cx="7848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400">
                <a:latin typeface="Arial" pitchFamily="34" charset="0"/>
              </a:rPr>
              <a:t>    系统有三个进程</a:t>
            </a:r>
            <a:r>
              <a:rPr lang="en-US" altLang="zh-CN" sz="2400">
                <a:latin typeface="Arial" pitchFamily="34" charset="0"/>
              </a:rPr>
              <a:t>P1、P2、P3，</a:t>
            </a:r>
            <a:r>
              <a:rPr lang="zh-CN" altLang="en-US" sz="2400">
                <a:latin typeface="Arial" pitchFamily="34" charset="0"/>
              </a:rPr>
              <a:t>共有12台磁带机，进程</a:t>
            </a:r>
            <a:r>
              <a:rPr lang="en-US" altLang="zh-CN" sz="2400">
                <a:latin typeface="Arial" pitchFamily="34" charset="0"/>
              </a:rPr>
              <a:t>P1</a:t>
            </a:r>
            <a:r>
              <a:rPr lang="zh-CN" altLang="en-US" sz="2400">
                <a:latin typeface="Arial" pitchFamily="34" charset="0"/>
              </a:rPr>
              <a:t>要求10台，</a:t>
            </a:r>
            <a:r>
              <a:rPr lang="en-US" altLang="zh-CN" sz="2400">
                <a:latin typeface="Arial" pitchFamily="34" charset="0"/>
              </a:rPr>
              <a:t>P2</a:t>
            </a:r>
            <a:r>
              <a:rPr lang="zh-CN" altLang="en-US" sz="2400">
                <a:latin typeface="Arial" pitchFamily="34" charset="0"/>
              </a:rPr>
              <a:t>要求4台，</a:t>
            </a:r>
            <a:r>
              <a:rPr lang="en-US" altLang="zh-CN" sz="2400">
                <a:latin typeface="Arial" pitchFamily="34" charset="0"/>
              </a:rPr>
              <a:t>P3</a:t>
            </a:r>
            <a:r>
              <a:rPr lang="zh-CN" altLang="en-US" sz="2400">
                <a:latin typeface="Arial" pitchFamily="34" charset="0"/>
              </a:rPr>
              <a:t>要求9台。在</a:t>
            </a:r>
            <a:r>
              <a:rPr lang="en-US" altLang="zh-CN" sz="2400">
                <a:latin typeface="Arial" pitchFamily="34" charset="0"/>
              </a:rPr>
              <a:t>T0</a:t>
            </a:r>
            <a:r>
              <a:rPr lang="zh-CN" altLang="en-US" sz="2400">
                <a:latin typeface="Arial" pitchFamily="34" charset="0"/>
              </a:rPr>
              <a:t>时刻，进程</a:t>
            </a:r>
            <a:r>
              <a:rPr lang="en-US" altLang="zh-CN" sz="2400">
                <a:latin typeface="Arial" pitchFamily="34" charset="0"/>
              </a:rPr>
              <a:t>P1、P2、P3</a:t>
            </a:r>
            <a:r>
              <a:rPr lang="zh-CN" altLang="en-US" sz="2400">
                <a:latin typeface="Arial" pitchFamily="34" charset="0"/>
              </a:rPr>
              <a:t>已获得</a:t>
            </a:r>
            <a:r>
              <a:rPr lang="en-US" altLang="zh-CN" sz="2400">
                <a:solidFill>
                  <a:srgbClr val="FFFF66"/>
                </a:solidFill>
                <a:latin typeface="Arial" pitchFamily="34" charset="0"/>
              </a:rPr>
              <a:t>7</a:t>
            </a:r>
            <a:r>
              <a:rPr lang="zh-CN" altLang="en-US" sz="2400">
                <a:latin typeface="Arial" pitchFamily="34" charset="0"/>
              </a:rPr>
              <a:t>、2、2台，尚有</a:t>
            </a:r>
            <a:r>
              <a:rPr lang="en-US" altLang="zh-CN" sz="2400">
                <a:solidFill>
                  <a:srgbClr val="FFFF66"/>
                </a:solidFill>
                <a:latin typeface="Arial" pitchFamily="34" charset="0"/>
              </a:rPr>
              <a:t>1</a:t>
            </a:r>
            <a:r>
              <a:rPr lang="zh-CN" altLang="en-US" sz="2400">
                <a:latin typeface="Arial" pitchFamily="34" charset="0"/>
              </a:rPr>
              <a:t>台未分配，问：系统是否处于安全状态？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600200" y="3581400"/>
            <a:ext cx="5943600" cy="1851025"/>
            <a:chOff x="1008" y="2256"/>
            <a:chExt cx="3744" cy="1166"/>
          </a:xfrm>
        </p:grpSpPr>
        <p:sp>
          <p:nvSpPr>
            <p:cNvPr id="52234" name="Line 5"/>
            <p:cNvSpPr>
              <a:spLocks noChangeShapeType="1"/>
            </p:cNvSpPr>
            <p:nvPr/>
          </p:nvSpPr>
          <p:spPr bwMode="auto">
            <a:xfrm>
              <a:off x="1056" y="2256"/>
              <a:ext cx="355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35" name="Line 6"/>
            <p:cNvSpPr>
              <a:spLocks noChangeShapeType="1"/>
            </p:cNvSpPr>
            <p:nvPr/>
          </p:nvSpPr>
          <p:spPr bwMode="auto">
            <a:xfrm>
              <a:off x="1056" y="2592"/>
              <a:ext cx="355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36" name="Line 7"/>
            <p:cNvSpPr>
              <a:spLocks noChangeShapeType="1"/>
            </p:cNvSpPr>
            <p:nvPr/>
          </p:nvSpPr>
          <p:spPr bwMode="auto">
            <a:xfrm>
              <a:off x="1008" y="3408"/>
              <a:ext cx="355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37" name="Text Box 8"/>
            <p:cNvSpPr txBox="1">
              <a:spLocks noChangeArrowheads="1"/>
            </p:cNvSpPr>
            <p:nvPr/>
          </p:nvSpPr>
          <p:spPr bwMode="auto">
            <a:xfrm>
              <a:off x="1008" y="2256"/>
              <a:ext cx="374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400" dirty="0"/>
                <a:t>进程   最大需求    已分配    可用</a:t>
              </a:r>
            </a:p>
          </p:txBody>
        </p:sp>
        <p:sp>
          <p:nvSpPr>
            <p:cNvPr id="52238" name="Text Box 9"/>
            <p:cNvSpPr txBox="1">
              <a:spLocks noChangeArrowheads="1"/>
            </p:cNvSpPr>
            <p:nvPr/>
          </p:nvSpPr>
          <p:spPr bwMode="auto">
            <a:xfrm>
              <a:off x="1094" y="2666"/>
              <a:ext cx="3121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/>
                <a:t>P1	    10		   </a:t>
              </a:r>
              <a:r>
                <a:rPr lang="en-US" altLang="zh-CN" sz="2400">
                  <a:solidFill>
                    <a:srgbClr val="FFFF66"/>
                  </a:solidFill>
                </a:rPr>
                <a:t> 7</a:t>
              </a:r>
              <a:r>
                <a:rPr lang="en-US" altLang="zh-CN" sz="2400"/>
                <a:t>		1</a:t>
              </a:r>
            </a:p>
            <a:p>
              <a:pPr eaLnBrk="1" hangingPunct="1"/>
              <a:r>
                <a:rPr lang="en-US" altLang="zh-CN" sz="2400"/>
                <a:t>P2             4                     2          </a:t>
              </a:r>
            </a:p>
            <a:p>
              <a:pPr eaLnBrk="1" hangingPunct="1"/>
              <a:r>
                <a:rPr lang="en-US" altLang="zh-CN" sz="2400"/>
                <a:t>P3             9                     2</a:t>
              </a:r>
              <a:endParaRPr lang="en-US" altLang="zh-CN" sz="2400" u="sng"/>
            </a:p>
          </p:txBody>
        </p:sp>
      </p:grpSp>
      <p:sp>
        <p:nvSpPr>
          <p:cNvPr id="111626" name="Text Box 10"/>
          <p:cNvSpPr txBox="1">
            <a:spLocks noChangeArrowheads="1"/>
          </p:cNvSpPr>
          <p:nvPr/>
        </p:nvSpPr>
        <p:spPr bwMode="auto">
          <a:xfrm>
            <a:off x="1351349" y="5834390"/>
            <a:ext cx="62889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不存在安全序列，系统处于不安全状态</a:t>
            </a:r>
          </a:p>
        </p:txBody>
      </p:sp>
      <p:sp>
        <p:nvSpPr>
          <p:cNvPr id="52230" name="Line 11"/>
          <p:cNvSpPr>
            <a:spLocks noChangeShapeType="1"/>
          </p:cNvSpPr>
          <p:nvPr/>
        </p:nvSpPr>
        <p:spPr bwMode="auto">
          <a:xfrm>
            <a:off x="381000" y="838200"/>
            <a:ext cx="1600200" cy="0"/>
          </a:xfrm>
          <a:prstGeom prst="line">
            <a:avLst/>
          </a:prstGeom>
          <a:noFill/>
          <a:ln w="38100" cap="sq">
            <a:solidFill>
              <a:srgbClr val="CC00CC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628" name="WordArt 12"/>
          <p:cNvSpPr>
            <a:spLocks noChangeArrowheads="1" noChangeShapeType="1" noTextEdit="1"/>
          </p:cNvSpPr>
          <p:nvPr/>
        </p:nvSpPr>
        <p:spPr bwMode="auto">
          <a:xfrm>
            <a:off x="7543800" y="5562600"/>
            <a:ext cx="561975" cy="1066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30690"/>
              </a:avLst>
            </a:prstTxWarp>
          </a:bodyPr>
          <a:lstStyle/>
          <a:p>
            <a:pPr algn="ctr"/>
            <a:r>
              <a:rPr lang="zh-CN" altLang="en-US" sz="4400" kern="10">
                <a:ln w="12700" cap="sq">
                  <a:solidFill>
                    <a:srgbClr val="FF6600"/>
                  </a:solidFill>
                  <a:round/>
                  <a:headEnd type="none" w="sm" len="sm"/>
                  <a:tailEnd type="none" w="sm" len="sm"/>
                </a:ln>
                <a:solidFill>
                  <a:srgbClr val="FF6600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华文新魏"/>
                <a:ea typeface="华文新魏"/>
              </a:rPr>
              <a:t>！</a:t>
            </a:r>
          </a:p>
        </p:txBody>
      </p:sp>
      <p:sp>
        <p:nvSpPr>
          <p:cNvPr id="111629" name="Text Box 13"/>
          <p:cNvSpPr txBox="1">
            <a:spLocks noChangeArrowheads="1"/>
          </p:cNvSpPr>
          <p:nvPr/>
        </p:nvSpPr>
        <p:spPr bwMode="auto">
          <a:xfrm>
            <a:off x="1143000" y="914400"/>
            <a:ext cx="1804988" cy="99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30000"/>
              </a:spcBef>
              <a:defRPr/>
            </a:pPr>
            <a:r>
              <a:rPr lang="zh-CN" altLang="en-US" b="0" dirty="0">
                <a:solidFill>
                  <a:srgbClr val="FFC000"/>
                </a:solidFill>
                <a:latin typeface="Arial" charset="0"/>
              </a:rPr>
              <a:t>——实例</a:t>
            </a:r>
            <a:r>
              <a:rPr lang="en-US" altLang="zh-CN" b="0" dirty="0">
                <a:solidFill>
                  <a:srgbClr val="FFC000"/>
                </a:solidFill>
                <a:latin typeface="Arial" charset="0"/>
              </a:rPr>
              <a:t>2</a:t>
            </a:r>
            <a:endParaRPr lang="zh-CN" altLang="en-US" b="0" dirty="0">
              <a:solidFill>
                <a:srgbClr val="FFC000"/>
              </a:solidFill>
              <a:latin typeface="Arial" charset="0"/>
            </a:endParaRPr>
          </a:p>
          <a:p>
            <a:pPr eaLnBrk="1" hangingPunct="1">
              <a:spcBef>
                <a:spcPct val="30000"/>
              </a:spcBef>
              <a:defRPr/>
            </a:pPr>
            <a:endParaRPr lang="zh-CN" altLang="en-US" sz="2400" dirty="0">
              <a:solidFill>
                <a:srgbClr val="FFC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2233" name="Rectangle 14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3962400" cy="838200"/>
          </a:xfrm>
        </p:spPr>
        <p:txBody>
          <a:bodyPr/>
          <a:lstStyle/>
          <a:p>
            <a:pPr algn="l"/>
            <a:r>
              <a:rPr lang="zh-CN" altLang="en-US" sz="3200" dirty="0">
                <a:solidFill>
                  <a:srgbClr val="FFC000"/>
                </a:solidFill>
              </a:rPr>
              <a:t>安全状态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9" grpId="0" autoUpdateAnimBg="0"/>
      <p:bldP spid="111626" grpId="0" autoUpdateAnimBg="0"/>
      <p:bldP spid="1116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3408363" y="66675"/>
            <a:ext cx="20050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>
                <a:solidFill>
                  <a:srgbClr val="FFC000"/>
                </a:solidFill>
              </a:rPr>
              <a:t>一个正例</a:t>
            </a:r>
          </a:p>
        </p:txBody>
      </p:sp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446088" y="561975"/>
            <a:ext cx="83978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/>
              <a:t>在系统中只有一种类型的资源，其个数为</a:t>
            </a:r>
            <a:r>
              <a:rPr lang="en-US" altLang="zh-CN"/>
              <a:t>10</a:t>
            </a:r>
            <a:r>
              <a:rPr lang="zh-CN" altLang="en-US"/>
              <a:t>。进程有</a:t>
            </a:r>
            <a:br>
              <a:rPr lang="zh-CN" altLang="en-US"/>
            </a:br>
            <a:r>
              <a:rPr lang="zh-CN" altLang="en-US"/>
              <a:t>三个，即</a:t>
            </a:r>
            <a:r>
              <a:rPr lang="en-US" altLang="zh-CN"/>
              <a:t>A</a:t>
            </a:r>
            <a:r>
              <a:rPr lang="zh-CN" altLang="en-US"/>
              <a:t>、</a:t>
            </a:r>
            <a:r>
              <a:rPr lang="en-US" altLang="zh-CN"/>
              <a:t>B</a:t>
            </a:r>
            <a:r>
              <a:rPr lang="zh-CN" altLang="en-US"/>
              <a:t>、</a:t>
            </a:r>
            <a:r>
              <a:rPr lang="en-US" altLang="zh-CN"/>
              <a:t>C</a:t>
            </a:r>
            <a:r>
              <a:rPr lang="zh-CN" altLang="en-US"/>
              <a:t>。</a:t>
            </a:r>
          </a:p>
        </p:txBody>
      </p:sp>
      <p:grpSp>
        <p:nvGrpSpPr>
          <p:cNvPr id="53252" name="Group 4"/>
          <p:cNvGrpSpPr>
            <a:grpSpLocks/>
          </p:cNvGrpSpPr>
          <p:nvPr/>
        </p:nvGrpSpPr>
        <p:grpSpPr bwMode="auto">
          <a:xfrm>
            <a:off x="490538" y="1400175"/>
            <a:ext cx="2198687" cy="2760663"/>
            <a:chOff x="201" y="1332"/>
            <a:chExt cx="1385" cy="1739"/>
          </a:xfrm>
        </p:grpSpPr>
        <p:sp>
          <p:nvSpPr>
            <p:cNvPr id="53340" name="Rectangle 5"/>
            <p:cNvSpPr>
              <a:spLocks noChangeArrowheads="1"/>
            </p:cNvSpPr>
            <p:nvPr/>
          </p:nvSpPr>
          <p:spPr bwMode="auto">
            <a:xfrm>
              <a:off x="1119" y="2393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5</a:t>
              </a:r>
            </a:p>
          </p:txBody>
        </p:sp>
        <p:sp>
          <p:nvSpPr>
            <p:cNvPr id="53341" name="Rectangle 6"/>
            <p:cNvSpPr>
              <a:spLocks noChangeArrowheads="1"/>
            </p:cNvSpPr>
            <p:nvPr/>
          </p:nvSpPr>
          <p:spPr bwMode="auto">
            <a:xfrm>
              <a:off x="677" y="2393"/>
              <a:ext cx="44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2</a:t>
              </a:r>
            </a:p>
          </p:txBody>
        </p:sp>
        <p:sp>
          <p:nvSpPr>
            <p:cNvPr id="53342" name="Rectangle 7"/>
            <p:cNvSpPr>
              <a:spLocks noChangeArrowheads="1"/>
            </p:cNvSpPr>
            <p:nvPr/>
          </p:nvSpPr>
          <p:spPr bwMode="auto">
            <a:xfrm>
              <a:off x="233" y="2393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C</a:t>
              </a:r>
            </a:p>
          </p:txBody>
        </p:sp>
        <p:sp>
          <p:nvSpPr>
            <p:cNvPr id="53343" name="Rectangle 8"/>
            <p:cNvSpPr>
              <a:spLocks noChangeArrowheads="1"/>
            </p:cNvSpPr>
            <p:nvPr/>
          </p:nvSpPr>
          <p:spPr bwMode="auto">
            <a:xfrm>
              <a:off x="1119" y="2013"/>
              <a:ext cx="444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2</a:t>
              </a:r>
            </a:p>
          </p:txBody>
        </p:sp>
        <p:sp>
          <p:nvSpPr>
            <p:cNvPr id="53344" name="Rectangle 9"/>
            <p:cNvSpPr>
              <a:spLocks noChangeArrowheads="1"/>
            </p:cNvSpPr>
            <p:nvPr/>
          </p:nvSpPr>
          <p:spPr bwMode="auto">
            <a:xfrm>
              <a:off x="677" y="2013"/>
              <a:ext cx="442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2</a:t>
              </a:r>
            </a:p>
          </p:txBody>
        </p:sp>
        <p:sp>
          <p:nvSpPr>
            <p:cNvPr id="53345" name="Rectangle 10"/>
            <p:cNvSpPr>
              <a:spLocks noChangeArrowheads="1"/>
            </p:cNvSpPr>
            <p:nvPr/>
          </p:nvSpPr>
          <p:spPr bwMode="auto">
            <a:xfrm>
              <a:off x="233" y="2013"/>
              <a:ext cx="444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B</a:t>
              </a:r>
            </a:p>
          </p:txBody>
        </p:sp>
        <p:sp>
          <p:nvSpPr>
            <p:cNvPr id="53346" name="Rectangle 11"/>
            <p:cNvSpPr>
              <a:spLocks noChangeArrowheads="1"/>
            </p:cNvSpPr>
            <p:nvPr/>
          </p:nvSpPr>
          <p:spPr bwMode="auto">
            <a:xfrm>
              <a:off x="1119" y="1635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6</a:t>
              </a:r>
            </a:p>
          </p:txBody>
        </p:sp>
        <p:sp>
          <p:nvSpPr>
            <p:cNvPr id="53347" name="Rectangle 12"/>
            <p:cNvSpPr>
              <a:spLocks noChangeArrowheads="1"/>
            </p:cNvSpPr>
            <p:nvPr/>
          </p:nvSpPr>
          <p:spPr bwMode="auto">
            <a:xfrm>
              <a:off x="677" y="1635"/>
              <a:ext cx="44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3</a:t>
              </a:r>
            </a:p>
          </p:txBody>
        </p:sp>
        <p:sp>
          <p:nvSpPr>
            <p:cNvPr id="53348" name="Rectangle 13"/>
            <p:cNvSpPr>
              <a:spLocks noChangeArrowheads="1"/>
            </p:cNvSpPr>
            <p:nvPr/>
          </p:nvSpPr>
          <p:spPr bwMode="auto">
            <a:xfrm>
              <a:off x="233" y="1635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A</a:t>
              </a:r>
            </a:p>
          </p:txBody>
        </p:sp>
        <p:sp>
          <p:nvSpPr>
            <p:cNvPr id="53349" name="Line 14"/>
            <p:cNvSpPr>
              <a:spLocks noChangeShapeType="1"/>
            </p:cNvSpPr>
            <p:nvPr/>
          </p:nvSpPr>
          <p:spPr bwMode="auto">
            <a:xfrm>
              <a:off x="233" y="1635"/>
              <a:ext cx="1330" cy="0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50" name="Line 15"/>
            <p:cNvSpPr>
              <a:spLocks noChangeShapeType="1"/>
            </p:cNvSpPr>
            <p:nvPr/>
          </p:nvSpPr>
          <p:spPr bwMode="auto">
            <a:xfrm>
              <a:off x="233" y="2013"/>
              <a:ext cx="133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51" name="Line 16"/>
            <p:cNvSpPr>
              <a:spLocks noChangeShapeType="1"/>
            </p:cNvSpPr>
            <p:nvPr/>
          </p:nvSpPr>
          <p:spPr bwMode="auto">
            <a:xfrm>
              <a:off x="233" y="2393"/>
              <a:ext cx="133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52" name="Line 17"/>
            <p:cNvSpPr>
              <a:spLocks noChangeShapeType="1"/>
            </p:cNvSpPr>
            <p:nvPr/>
          </p:nvSpPr>
          <p:spPr bwMode="auto">
            <a:xfrm>
              <a:off x="233" y="2771"/>
              <a:ext cx="1330" cy="0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53" name="Line 18"/>
            <p:cNvSpPr>
              <a:spLocks noChangeShapeType="1"/>
            </p:cNvSpPr>
            <p:nvPr/>
          </p:nvSpPr>
          <p:spPr bwMode="auto">
            <a:xfrm>
              <a:off x="233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54" name="Line 19"/>
            <p:cNvSpPr>
              <a:spLocks noChangeShapeType="1"/>
            </p:cNvSpPr>
            <p:nvPr/>
          </p:nvSpPr>
          <p:spPr bwMode="auto">
            <a:xfrm>
              <a:off x="1119" y="1635"/>
              <a:ext cx="0" cy="113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55" name="Line 20"/>
            <p:cNvSpPr>
              <a:spLocks noChangeShapeType="1"/>
            </p:cNvSpPr>
            <p:nvPr/>
          </p:nvSpPr>
          <p:spPr bwMode="auto">
            <a:xfrm>
              <a:off x="1563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56" name="Line 21"/>
            <p:cNvSpPr>
              <a:spLocks noChangeShapeType="1"/>
            </p:cNvSpPr>
            <p:nvPr/>
          </p:nvSpPr>
          <p:spPr bwMode="auto">
            <a:xfrm>
              <a:off x="677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57" name="Text Box 22"/>
            <p:cNvSpPr txBox="1">
              <a:spLocks noChangeArrowheads="1"/>
            </p:cNvSpPr>
            <p:nvPr/>
          </p:nvSpPr>
          <p:spPr bwMode="auto">
            <a:xfrm>
              <a:off x="646" y="1332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已占</a:t>
              </a:r>
            </a:p>
          </p:txBody>
        </p:sp>
        <p:sp>
          <p:nvSpPr>
            <p:cNvPr id="53358" name="Text Box 23"/>
            <p:cNvSpPr txBox="1">
              <a:spLocks noChangeArrowheads="1"/>
            </p:cNvSpPr>
            <p:nvPr/>
          </p:nvSpPr>
          <p:spPr bwMode="auto">
            <a:xfrm>
              <a:off x="1084" y="1332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尚需</a:t>
              </a:r>
            </a:p>
          </p:txBody>
        </p:sp>
        <p:sp>
          <p:nvSpPr>
            <p:cNvPr id="53359" name="Text Box 24"/>
            <p:cNvSpPr txBox="1">
              <a:spLocks noChangeArrowheads="1"/>
            </p:cNvSpPr>
            <p:nvPr/>
          </p:nvSpPr>
          <p:spPr bwMode="auto">
            <a:xfrm>
              <a:off x="201" y="2744"/>
              <a:ext cx="100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尚余：</a:t>
              </a:r>
              <a:r>
                <a:rPr lang="en-US" altLang="zh-CN"/>
                <a:t>3</a:t>
              </a:r>
              <a:r>
                <a:rPr lang="zh-CN" altLang="en-US" sz="2400"/>
                <a:t>个</a:t>
              </a:r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3435350" y="1395413"/>
            <a:ext cx="2198688" cy="2760662"/>
            <a:chOff x="201" y="1332"/>
            <a:chExt cx="1385" cy="1739"/>
          </a:xfrm>
        </p:grpSpPr>
        <p:sp>
          <p:nvSpPr>
            <p:cNvPr id="53320" name="Rectangle 26"/>
            <p:cNvSpPr>
              <a:spLocks noChangeArrowheads="1"/>
            </p:cNvSpPr>
            <p:nvPr/>
          </p:nvSpPr>
          <p:spPr bwMode="auto">
            <a:xfrm>
              <a:off x="1119" y="2393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5</a:t>
              </a:r>
            </a:p>
          </p:txBody>
        </p:sp>
        <p:sp>
          <p:nvSpPr>
            <p:cNvPr id="53321" name="Rectangle 27"/>
            <p:cNvSpPr>
              <a:spLocks noChangeArrowheads="1"/>
            </p:cNvSpPr>
            <p:nvPr/>
          </p:nvSpPr>
          <p:spPr bwMode="auto">
            <a:xfrm>
              <a:off x="677" y="2393"/>
              <a:ext cx="44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2</a:t>
              </a:r>
            </a:p>
          </p:txBody>
        </p:sp>
        <p:sp>
          <p:nvSpPr>
            <p:cNvPr id="53322" name="Rectangle 28"/>
            <p:cNvSpPr>
              <a:spLocks noChangeArrowheads="1"/>
            </p:cNvSpPr>
            <p:nvPr/>
          </p:nvSpPr>
          <p:spPr bwMode="auto">
            <a:xfrm>
              <a:off x="233" y="2393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C</a:t>
              </a:r>
            </a:p>
          </p:txBody>
        </p:sp>
        <p:sp>
          <p:nvSpPr>
            <p:cNvPr id="53323" name="Rectangle 29"/>
            <p:cNvSpPr>
              <a:spLocks noChangeArrowheads="1"/>
            </p:cNvSpPr>
            <p:nvPr/>
          </p:nvSpPr>
          <p:spPr bwMode="auto">
            <a:xfrm>
              <a:off x="1119" y="2013"/>
              <a:ext cx="444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 dirty="0">
                  <a:solidFill>
                    <a:srgbClr val="FFC000"/>
                  </a:solidFill>
                </a:rPr>
                <a:t>0</a:t>
              </a:r>
            </a:p>
          </p:txBody>
        </p:sp>
        <p:sp>
          <p:nvSpPr>
            <p:cNvPr id="53324" name="Rectangle 30"/>
            <p:cNvSpPr>
              <a:spLocks noChangeArrowheads="1"/>
            </p:cNvSpPr>
            <p:nvPr/>
          </p:nvSpPr>
          <p:spPr bwMode="auto">
            <a:xfrm>
              <a:off x="677" y="2013"/>
              <a:ext cx="442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>
                  <a:solidFill>
                    <a:srgbClr val="FFC000"/>
                  </a:solidFill>
                </a:rPr>
                <a:t>4</a:t>
              </a:r>
            </a:p>
          </p:txBody>
        </p:sp>
        <p:sp>
          <p:nvSpPr>
            <p:cNvPr id="53325" name="Rectangle 31"/>
            <p:cNvSpPr>
              <a:spLocks noChangeArrowheads="1"/>
            </p:cNvSpPr>
            <p:nvPr/>
          </p:nvSpPr>
          <p:spPr bwMode="auto">
            <a:xfrm>
              <a:off x="233" y="2013"/>
              <a:ext cx="444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 dirty="0">
                  <a:solidFill>
                    <a:srgbClr val="FFC000"/>
                  </a:solidFill>
                </a:rPr>
                <a:t>B</a:t>
              </a:r>
            </a:p>
          </p:txBody>
        </p:sp>
        <p:sp>
          <p:nvSpPr>
            <p:cNvPr id="53326" name="Rectangle 32"/>
            <p:cNvSpPr>
              <a:spLocks noChangeArrowheads="1"/>
            </p:cNvSpPr>
            <p:nvPr/>
          </p:nvSpPr>
          <p:spPr bwMode="auto">
            <a:xfrm>
              <a:off x="1119" y="1635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6</a:t>
              </a:r>
            </a:p>
          </p:txBody>
        </p:sp>
        <p:sp>
          <p:nvSpPr>
            <p:cNvPr id="53327" name="Rectangle 33"/>
            <p:cNvSpPr>
              <a:spLocks noChangeArrowheads="1"/>
            </p:cNvSpPr>
            <p:nvPr/>
          </p:nvSpPr>
          <p:spPr bwMode="auto">
            <a:xfrm>
              <a:off x="677" y="1635"/>
              <a:ext cx="44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3</a:t>
              </a:r>
            </a:p>
          </p:txBody>
        </p:sp>
        <p:sp>
          <p:nvSpPr>
            <p:cNvPr id="53328" name="Rectangle 34"/>
            <p:cNvSpPr>
              <a:spLocks noChangeArrowheads="1"/>
            </p:cNvSpPr>
            <p:nvPr/>
          </p:nvSpPr>
          <p:spPr bwMode="auto">
            <a:xfrm>
              <a:off x="233" y="1635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A</a:t>
              </a:r>
            </a:p>
          </p:txBody>
        </p:sp>
        <p:sp>
          <p:nvSpPr>
            <p:cNvPr id="53329" name="Line 35"/>
            <p:cNvSpPr>
              <a:spLocks noChangeShapeType="1"/>
            </p:cNvSpPr>
            <p:nvPr/>
          </p:nvSpPr>
          <p:spPr bwMode="auto">
            <a:xfrm>
              <a:off x="233" y="1635"/>
              <a:ext cx="1330" cy="0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30" name="Line 36"/>
            <p:cNvSpPr>
              <a:spLocks noChangeShapeType="1"/>
            </p:cNvSpPr>
            <p:nvPr/>
          </p:nvSpPr>
          <p:spPr bwMode="auto">
            <a:xfrm>
              <a:off x="233" y="2013"/>
              <a:ext cx="133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31" name="Line 37"/>
            <p:cNvSpPr>
              <a:spLocks noChangeShapeType="1"/>
            </p:cNvSpPr>
            <p:nvPr/>
          </p:nvSpPr>
          <p:spPr bwMode="auto">
            <a:xfrm>
              <a:off x="233" y="2393"/>
              <a:ext cx="133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32" name="Line 38"/>
            <p:cNvSpPr>
              <a:spLocks noChangeShapeType="1"/>
            </p:cNvSpPr>
            <p:nvPr/>
          </p:nvSpPr>
          <p:spPr bwMode="auto">
            <a:xfrm>
              <a:off x="233" y="2771"/>
              <a:ext cx="1330" cy="0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33" name="Line 39"/>
            <p:cNvSpPr>
              <a:spLocks noChangeShapeType="1"/>
            </p:cNvSpPr>
            <p:nvPr/>
          </p:nvSpPr>
          <p:spPr bwMode="auto">
            <a:xfrm>
              <a:off x="233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34" name="Line 40"/>
            <p:cNvSpPr>
              <a:spLocks noChangeShapeType="1"/>
            </p:cNvSpPr>
            <p:nvPr/>
          </p:nvSpPr>
          <p:spPr bwMode="auto">
            <a:xfrm>
              <a:off x="1119" y="1635"/>
              <a:ext cx="0" cy="113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35" name="Line 41"/>
            <p:cNvSpPr>
              <a:spLocks noChangeShapeType="1"/>
            </p:cNvSpPr>
            <p:nvPr/>
          </p:nvSpPr>
          <p:spPr bwMode="auto">
            <a:xfrm>
              <a:off x="1563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36" name="Line 42"/>
            <p:cNvSpPr>
              <a:spLocks noChangeShapeType="1"/>
            </p:cNvSpPr>
            <p:nvPr/>
          </p:nvSpPr>
          <p:spPr bwMode="auto">
            <a:xfrm>
              <a:off x="677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37" name="Text Box 43"/>
            <p:cNvSpPr txBox="1">
              <a:spLocks noChangeArrowheads="1"/>
            </p:cNvSpPr>
            <p:nvPr/>
          </p:nvSpPr>
          <p:spPr bwMode="auto">
            <a:xfrm>
              <a:off x="646" y="1332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已占</a:t>
              </a:r>
            </a:p>
          </p:txBody>
        </p:sp>
        <p:sp>
          <p:nvSpPr>
            <p:cNvPr id="53338" name="Text Box 44"/>
            <p:cNvSpPr txBox="1">
              <a:spLocks noChangeArrowheads="1"/>
            </p:cNvSpPr>
            <p:nvPr/>
          </p:nvSpPr>
          <p:spPr bwMode="auto">
            <a:xfrm>
              <a:off x="1084" y="1332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尚需</a:t>
              </a:r>
            </a:p>
          </p:txBody>
        </p:sp>
        <p:sp>
          <p:nvSpPr>
            <p:cNvPr id="53339" name="Text Box 45"/>
            <p:cNvSpPr txBox="1">
              <a:spLocks noChangeArrowheads="1"/>
            </p:cNvSpPr>
            <p:nvPr/>
          </p:nvSpPr>
          <p:spPr bwMode="auto">
            <a:xfrm>
              <a:off x="201" y="2744"/>
              <a:ext cx="100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尚余：</a:t>
              </a:r>
              <a:r>
                <a:rPr lang="en-US" altLang="zh-CN"/>
                <a:t>1</a:t>
              </a:r>
              <a:r>
                <a:rPr lang="zh-CN" altLang="en-US" sz="2400"/>
                <a:t>个</a:t>
              </a:r>
            </a:p>
          </p:txBody>
        </p:sp>
      </p:grpSp>
      <p:grpSp>
        <p:nvGrpSpPr>
          <p:cNvPr id="4" name="Group 46"/>
          <p:cNvGrpSpPr>
            <a:grpSpLocks/>
          </p:cNvGrpSpPr>
          <p:nvPr/>
        </p:nvGrpSpPr>
        <p:grpSpPr bwMode="auto">
          <a:xfrm>
            <a:off x="6381750" y="1390650"/>
            <a:ext cx="2198688" cy="2760663"/>
            <a:chOff x="201" y="1332"/>
            <a:chExt cx="1385" cy="1739"/>
          </a:xfrm>
        </p:grpSpPr>
        <p:sp>
          <p:nvSpPr>
            <p:cNvPr id="53300" name="Rectangle 47"/>
            <p:cNvSpPr>
              <a:spLocks noChangeArrowheads="1"/>
            </p:cNvSpPr>
            <p:nvPr/>
          </p:nvSpPr>
          <p:spPr bwMode="auto">
            <a:xfrm>
              <a:off x="1119" y="2393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5</a:t>
              </a:r>
            </a:p>
          </p:txBody>
        </p:sp>
        <p:sp>
          <p:nvSpPr>
            <p:cNvPr id="53301" name="Rectangle 48"/>
            <p:cNvSpPr>
              <a:spLocks noChangeArrowheads="1"/>
            </p:cNvSpPr>
            <p:nvPr/>
          </p:nvSpPr>
          <p:spPr bwMode="auto">
            <a:xfrm>
              <a:off x="677" y="2393"/>
              <a:ext cx="44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2</a:t>
              </a:r>
            </a:p>
          </p:txBody>
        </p:sp>
        <p:sp>
          <p:nvSpPr>
            <p:cNvPr id="53302" name="Rectangle 49"/>
            <p:cNvSpPr>
              <a:spLocks noChangeArrowheads="1"/>
            </p:cNvSpPr>
            <p:nvPr/>
          </p:nvSpPr>
          <p:spPr bwMode="auto">
            <a:xfrm>
              <a:off x="233" y="2393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C</a:t>
              </a:r>
            </a:p>
          </p:txBody>
        </p:sp>
        <p:sp>
          <p:nvSpPr>
            <p:cNvPr id="53303" name="Rectangle 50"/>
            <p:cNvSpPr>
              <a:spLocks noChangeArrowheads="1"/>
            </p:cNvSpPr>
            <p:nvPr/>
          </p:nvSpPr>
          <p:spPr bwMode="auto">
            <a:xfrm>
              <a:off x="1119" y="2013"/>
              <a:ext cx="444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>
                  <a:solidFill>
                    <a:srgbClr val="FF0000"/>
                  </a:solidFill>
                  <a:cs typeface="Times New Roman" pitchFamily="18" charset="0"/>
                </a:rPr>
                <a:t>–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  <p:sp>
          <p:nvSpPr>
            <p:cNvPr id="53304" name="Rectangle 51"/>
            <p:cNvSpPr>
              <a:spLocks noChangeArrowheads="1"/>
            </p:cNvSpPr>
            <p:nvPr/>
          </p:nvSpPr>
          <p:spPr bwMode="auto">
            <a:xfrm>
              <a:off x="677" y="2013"/>
              <a:ext cx="442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53305" name="Rectangle 52"/>
            <p:cNvSpPr>
              <a:spLocks noChangeArrowheads="1"/>
            </p:cNvSpPr>
            <p:nvPr/>
          </p:nvSpPr>
          <p:spPr bwMode="auto">
            <a:xfrm>
              <a:off x="233" y="2013"/>
              <a:ext cx="444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53306" name="Rectangle 53"/>
            <p:cNvSpPr>
              <a:spLocks noChangeArrowheads="1"/>
            </p:cNvSpPr>
            <p:nvPr/>
          </p:nvSpPr>
          <p:spPr bwMode="auto">
            <a:xfrm>
              <a:off x="1119" y="1635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6</a:t>
              </a:r>
            </a:p>
          </p:txBody>
        </p:sp>
        <p:sp>
          <p:nvSpPr>
            <p:cNvPr id="53307" name="Rectangle 54"/>
            <p:cNvSpPr>
              <a:spLocks noChangeArrowheads="1"/>
            </p:cNvSpPr>
            <p:nvPr/>
          </p:nvSpPr>
          <p:spPr bwMode="auto">
            <a:xfrm>
              <a:off x="677" y="1635"/>
              <a:ext cx="44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3</a:t>
              </a:r>
            </a:p>
          </p:txBody>
        </p:sp>
        <p:sp>
          <p:nvSpPr>
            <p:cNvPr id="53308" name="Rectangle 55"/>
            <p:cNvSpPr>
              <a:spLocks noChangeArrowheads="1"/>
            </p:cNvSpPr>
            <p:nvPr/>
          </p:nvSpPr>
          <p:spPr bwMode="auto">
            <a:xfrm>
              <a:off x="233" y="1635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A</a:t>
              </a:r>
            </a:p>
          </p:txBody>
        </p:sp>
        <p:sp>
          <p:nvSpPr>
            <p:cNvPr id="53309" name="Line 56"/>
            <p:cNvSpPr>
              <a:spLocks noChangeShapeType="1"/>
            </p:cNvSpPr>
            <p:nvPr/>
          </p:nvSpPr>
          <p:spPr bwMode="auto">
            <a:xfrm>
              <a:off x="233" y="1635"/>
              <a:ext cx="1330" cy="0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10" name="Line 57"/>
            <p:cNvSpPr>
              <a:spLocks noChangeShapeType="1"/>
            </p:cNvSpPr>
            <p:nvPr/>
          </p:nvSpPr>
          <p:spPr bwMode="auto">
            <a:xfrm>
              <a:off x="233" y="2013"/>
              <a:ext cx="133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11" name="Line 58"/>
            <p:cNvSpPr>
              <a:spLocks noChangeShapeType="1"/>
            </p:cNvSpPr>
            <p:nvPr/>
          </p:nvSpPr>
          <p:spPr bwMode="auto">
            <a:xfrm>
              <a:off x="233" y="2393"/>
              <a:ext cx="133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12" name="Line 59"/>
            <p:cNvSpPr>
              <a:spLocks noChangeShapeType="1"/>
            </p:cNvSpPr>
            <p:nvPr/>
          </p:nvSpPr>
          <p:spPr bwMode="auto">
            <a:xfrm>
              <a:off x="233" y="2771"/>
              <a:ext cx="1330" cy="0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13" name="Line 60"/>
            <p:cNvSpPr>
              <a:spLocks noChangeShapeType="1"/>
            </p:cNvSpPr>
            <p:nvPr/>
          </p:nvSpPr>
          <p:spPr bwMode="auto">
            <a:xfrm>
              <a:off x="233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14" name="Line 61"/>
            <p:cNvSpPr>
              <a:spLocks noChangeShapeType="1"/>
            </p:cNvSpPr>
            <p:nvPr/>
          </p:nvSpPr>
          <p:spPr bwMode="auto">
            <a:xfrm>
              <a:off x="1119" y="1635"/>
              <a:ext cx="0" cy="113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15" name="Line 62"/>
            <p:cNvSpPr>
              <a:spLocks noChangeShapeType="1"/>
            </p:cNvSpPr>
            <p:nvPr/>
          </p:nvSpPr>
          <p:spPr bwMode="auto">
            <a:xfrm>
              <a:off x="1563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16" name="Line 63"/>
            <p:cNvSpPr>
              <a:spLocks noChangeShapeType="1"/>
            </p:cNvSpPr>
            <p:nvPr/>
          </p:nvSpPr>
          <p:spPr bwMode="auto">
            <a:xfrm>
              <a:off x="677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317" name="Text Box 64"/>
            <p:cNvSpPr txBox="1">
              <a:spLocks noChangeArrowheads="1"/>
            </p:cNvSpPr>
            <p:nvPr/>
          </p:nvSpPr>
          <p:spPr bwMode="auto">
            <a:xfrm>
              <a:off x="646" y="1332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已占</a:t>
              </a:r>
            </a:p>
          </p:txBody>
        </p:sp>
        <p:sp>
          <p:nvSpPr>
            <p:cNvPr id="53318" name="Text Box 65"/>
            <p:cNvSpPr txBox="1">
              <a:spLocks noChangeArrowheads="1"/>
            </p:cNvSpPr>
            <p:nvPr/>
          </p:nvSpPr>
          <p:spPr bwMode="auto">
            <a:xfrm>
              <a:off x="1084" y="1332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尚需</a:t>
              </a:r>
            </a:p>
          </p:txBody>
        </p:sp>
        <p:sp>
          <p:nvSpPr>
            <p:cNvPr id="53319" name="Text Box 66"/>
            <p:cNvSpPr txBox="1">
              <a:spLocks noChangeArrowheads="1"/>
            </p:cNvSpPr>
            <p:nvPr/>
          </p:nvSpPr>
          <p:spPr bwMode="auto">
            <a:xfrm>
              <a:off x="201" y="2744"/>
              <a:ext cx="100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尚余：</a:t>
              </a:r>
              <a:r>
                <a:rPr lang="en-US" altLang="zh-CN"/>
                <a:t>5</a:t>
              </a:r>
              <a:r>
                <a:rPr lang="zh-CN" altLang="en-US" sz="2400"/>
                <a:t>个</a:t>
              </a:r>
            </a:p>
          </p:txBody>
        </p:sp>
      </p:grpSp>
      <p:grpSp>
        <p:nvGrpSpPr>
          <p:cNvPr id="5" name="Group 67"/>
          <p:cNvGrpSpPr>
            <a:grpSpLocks/>
          </p:cNvGrpSpPr>
          <p:nvPr/>
        </p:nvGrpSpPr>
        <p:grpSpPr bwMode="auto">
          <a:xfrm>
            <a:off x="485775" y="4067175"/>
            <a:ext cx="2198688" cy="2760663"/>
            <a:chOff x="201" y="1332"/>
            <a:chExt cx="1385" cy="1739"/>
          </a:xfrm>
        </p:grpSpPr>
        <p:sp>
          <p:nvSpPr>
            <p:cNvPr id="53280" name="Rectangle 68"/>
            <p:cNvSpPr>
              <a:spLocks noChangeArrowheads="1"/>
            </p:cNvSpPr>
            <p:nvPr/>
          </p:nvSpPr>
          <p:spPr bwMode="auto">
            <a:xfrm>
              <a:off x="1119" y="2393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>
                  <a:solidFill>
                    <a:srgbClr val="FFC000"/>
                  </a:solidFill>
                </a:rPr>
                <a:t>0</a:t>
              </a:r>
            </a:p>
          </p:txBody>
        </p:sp>
        <p:sp>
          <p:nvSpPr>
            <p:cNvPr id="53281" name="Rectangle 69"/>
            <p:cNvSpPr>
              <a:spLocks noChangeArrowheads="1"/>
            </p:cNvSpPr>
            <p:nvPr/>
          </p:nvSpPr>
          <p:spPr bwMode="auto">
            <a:xfrm>
              <a:off x="677" y="2393"/>
              <a:ext cx="44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>
                  <a:solidFill>
                    <a:srgbClr val="FFC000"/>
                  </a:solidFill>
                </a:rPr>
                <a:t>7</a:t>
              </a:r>
            </a:p>
          </p:txBody>
        </p:sp>
        <p:sp>
          <p:nvSpPr>
            <p:cNvPr id="53282" name="Rectangle 70"/>
            <p:cNvSpPr>
              <a:spLocks noChangeArrowheads="1"/>
            </p:cNvSpPr>
            <p:nvPr/>
          </p:nvSpPr>
          <p:spPr bwMode="auto">
            <a:xfrm>
              <a:off x="233" y="2393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 dirty="0">
                  <a:solidFill>
                    <a:srgbClr val="FFC000"/>
                  </a:solidFill>
                </a:rPr>
                <a:t>C</a:t>
              </a:r>
            </a:p>
          </p:txBody>
        </p:sp>
        <p:sp>
          <p:nvSpPr>
            <p:cNvPr id="53283" name="Rectangle 71"/>
            <p:cNvSpPr>
              <a:spLocks noChangeArrowheads="1"/>
            </p:cNvSpPr>
            <p:nvPr/>
          </p:nvSpPr>
          <p:spPr bwMode="auto">
            <a:xfrm>
              <a:off x="1119" y="2013"/>
              <a:ext cx="444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>
                  <a:cs typeface="Times New Roman" pitchFamily="18" charset="0"/>
                </a:rPr>
                <a:t>–</a:t>
              </a:r>
            </a:p>
          </p:txBody>
        </p:sp>
        <p:sp>
          <p:nvSpPr>
            <p:cNvPr id="53284" name="Rectangle 72"/>
            <p:cNvSpPr>
              <a:spLocks noChangeArrowheads="1"/>
            </p:cNvSpPr>
            <p:nvPr/>
          </p:nvSpPr>
          <p:spPr bwMode="auto">
            <a:xfrm>
              <a:off x="677" y="2013"/>
              <a:ext cx="442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0</a:t>
              </a:r>
            </a:p>
          </p:txBody>
        </p:sp>
        <p:sp>
          <p:nvSpPr>
            <p:cNvPr id="53285" name="Rectangle 73"/>
            <p:cNvSpPr>
              <a:spLocks noChangeArrowheads="1"/>
            </p:cNvSpPr>
            <p:nvPr/>
          </p:nvSpPr>
          <p:spPr bwMode="auto">
            <a:xfrm>
              <a:off x="233" y="2013"/>
              <a:ext cx="444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B</a:t>
              </a:r>
            </a:p>
          </p:txBody>
        </p:sp>
        <p:sp>
          <p:nvSpPr>
            <p:cNvPr id="53286" name="Rectangle 74"/>
            <p:cNvSpPr>
              <a:spLocks noChangeArrowheads="1"/>
            </p:cNvSpPr>
            <p:nvPr/>
          </p:nvSpPr>
          <p:spPr bwMode="auto">
            <a:xfrm>
              <a:off x="1119" y="1635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6</a:t>
              </a:r>
            </a:p>
          </p:txBody>
        </p:sp>
        <p:sp>
          <p:nvSpPr>
            <p:cNvPr id="53287" name="Rectangle 75"/>
            <p:cNvSpPr>
              <a:spLocks noChangeArrowheads="1"/>
            </p:cNvSpPr>
            <p:nvPr/>
          </p:nvSpPr>
          <p:spPr bwMode="auto">
            <a:xfrm>
              <a:off x="677" y="1635"/>
              <a:ext cx="44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3</a:t>
              </a:r>
            </a:p>
          </p:txBody>
        </p:sp>
        <p:sp>
          <p:nvSpPr>
            <p:cNvPr id="53288" name="Rectangle 76"/>
            <p:cNvSpPr>
              <a:spLocks noChangeArrowheads="1"/>
            </p:cNvSpPr>
            <p:nvPr/>
          </p:nvSpPr>
          <p:spPr bwMode="auto">
            <a:xfrm>
              <a:off x="233" y="1635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A</a:t>
              </a:r>
            </a:p>
          </p:txBody>
        </p:sp>
        <p:sp>
          <p:nvSpPr>
            <p:cNvPr id="53289" name="Line 77"/>
            <p:cNvSpPr>
              <a:spLocks noChangeShapeType="1"/>
            </p:cNvSpPr>
            <p:nvPr/>
          </p:nvSpPr>
          <p:spPr bwMode="auto">
            <a:xfrm>
              <a:off x="233" y="1635"/>
              <a:ext cx="1330" cy="0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90" name="Line 78"/>
            <p:cNvSpPr>
              <a:spLocks noChangeShapeType="1"/>
            </p:cNvSpPr>
            <p:nvPr/>
          </p:nvSpPr>
          <p:spPr bwMode="auto">
            <a:xfrm>
              <a:off x="233" y="2013"/>
              <a:ext cx="133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91" name="Line 79"/>
            <p:cNvSpPr>
              <a:spLocks noChangeShapeType="1"/>
            </p:cNvSpPr>
            <p:nvPr/>
          </p:nvSpPr>
          <p:spPr bwMode="auto">
            <a:xfrm>
              <a:off x="233" y="2393"/>
              <a:ext cx="133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92" name="Line 80"/>
            <p:cNvSpPr>
              <a:spLocks noChangeShapeType="1"/>
            </p:cNvSpPr>
            <p:nvPr/>
          </p:nvSpPr>
          <p:spPr bwMode="auto">
            <a:xfrm>
              <a:off x="233" y="2771"/>
              <a:ext cx="1330" cy="0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93" name="Line 81"/>
            <p:cNvSpPr>
              <a:spLocks noChangeShapeType="1"/>
            </p:cNvSpPr>
            <p:nvPr/>
          </p:nvSpPr>
          <p:spPr bwMode="auto">
            <a:xfrm>
              <a:off x="233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94" name="Line 82"/>
            <p:cNvSpPr>
              <a:spLocks noChangeShapeType="1"/>
            </p:cNvSpPr>
            <p:nvPr/>
          </p:nvSpPr>
          <p:spPr bwMode="auto">
            <a:xfrm>
              <a:off x="1119" y="1635"/>
              <a:ext cx="0" cy="113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95" name="Line 83"/>
            <p:cNvSpPr>
              <a:spLocks noChangeShapeType="1"/>
            </p:cNvSpPr>
            <p:nvPr/>
          </p:nvSpPr>
          <p:spPr bwMode="auto">
            <a:xfrm>
              <a:off x="1563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96" name="Line 84"/>
            <p:cNvSpPr>
              <a:spLocks noChangeShapeType="1"/>
            </p:cNvSpPr>
            <p:nvPr/>
          </p:nvSpPr>
          <p:spPr bwMode="auto">
            <a:xfrm>
              <a:off x="677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97" name="Text Box 85"/>
            <p:cNvSpPr txBox="1">
              <a:spLocks noChangeArrowheads="1"/>
            </p:cNvSpPr>
            <p:nvPr/>
          </p:nvSpPr>
          <p:spPr bwMode="auto">
            <a:xfrm>
              <a:off x="646" y="1332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已占</a:t>
              </a:r>
            </a:p>
          </p:txBody>
        </p:sp>
        <p:sp>
          <p:nvSpPr>
            <p:cNvPr id="53298" name="Text Box 86"/>
            <p:cNvSpPr txBox="1">
              <a:spLocks noChangeArrowheads="1"/>
            </p:cNvSpPr>
            <p:nvPr/>
          </p:nvSpPr>
          <p:spPr bwMode="auto">
            <a:xfrm>
              <a:off x="1084" y="1332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尚需</a:t>
              </a:r>
            </a:p>
          </p:txBody>
        </p:sp>
        <p:sp>
          <p:nvSpPr>
            <p:cNvPr id="53299" name="Text Box 87"/>
            <p:cNvSpPr txBox="1">
              <a:spLocks noChangeArrowheads="1"/>
            </p:cNvSpPr>
            <p:nvPr/>
          </p:nvSpPr>
          <p:spPr bwMode="auto">
            <a:xfrm>
              <a:off x="201" y="2744"/>
              <a:ext cx="100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尚余：</a:t>
              </a:r>
              <a:r>
                <a:rPr lang="en-US" altLang="zh-CN"/>
                <a:t>0</a:t>
              </a:r>
              <a:r>
                <a:rPr lang="zh-CN" altLang="en-US" sz="2400"/>
                <a:t>个</a:t>
              </a:r>
            </a:p>
          </p:txBody>
        </p:sp>
      </p:grpSp>
      <p:grpSp>
        <p:nvGrpSpPr>
          <p:cNvPr id="6" name="Group 88"/>
          <p:cNvGrpSpPr>
            <a:grpSpLocks/>
          </p:cNvGrpSpPr>
          <p:nvPr/>
        </p:nvGrpSpPr>
        <p:grpSpPr bwMode="auto">
          <a:xfrm>
            <a:off x="3435350" y="4062413"/>
            <a:ext cx="2198688" cy="2760662"/>
            <a:chOff x="201" y="1332"/>
            <a:chExt cx="1385" cy="1739"/>
          </a:xfrm>
        </p:grpSpPr>
        <p:sp>
          <p:nvSpPr>
            <p:cNvPr id="53260" name="Rectangle 89"/>
            <p:cNvSpPr>
              <a:spLocks noChangeArrowheads="1"/>
            </p:cNvSpPr>
            <p:nvPr/>
          </p:nvSpPr>
          <p:spPr bwMode="auto">
            <a:xfrm>
              <a:off x="1119" y="2393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>
                  <a:solidFill>
                    <a:srgbClr val="FF0000"/>
                  </a:solidFill>
                  <a:cs typeface="Times New Roman" pitchFamily="18" charset="0"/>
                </a:rPr>
                <a:t>–</a:t>
              </a:r>
            </a:p>
          </p:txBody>
        </p:sp>
        <p:sp>
          <p:nvSpPr>
            <p:cNvPr id="53261" name="Rectangle 90"/>
            <p:cNvSpPr>
              <a:spLocks noChangeArrowheads="1"/>
            </p:cNvSpPr>
            <p:nvPr/>
          </p:nvSpPr>
          <p:spPr bwMode="auto">
            <a:xfrm>
              <a:off x="677" y="2393"/>
              <a:ext cx="44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53262" name="Rectangle 91"/>
            <p:cNvSpPr>
              <a:spLocks noChangeArrowheads="1"/>
            </p:cNvSpPr>
            <p:nvPr/>
          </p:nvSpPr>
          <p:spPr bwMode="auto">
            <a:xfrm>
              <a:off x="233" y="2393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53263" name="Rectangle 92"/>
            <p:cNvSpPr>
              <a:spLocks noChangeArrowheads="1"/>
            </p:cNvSpPr>
            <p:nvPr/>
          </p:nvSpPr>
          <p:spPr bwMode="auto">
            <a:xfrm>
              <a:off x="1119" y="2013"/>
              <a:ext cx="444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>
                  <a:cs typeface="Times New Roman" pitchFamily="18" charset="0"/>
                </a:rPr>
                <a:t>–</a:t>
              </a:r>
            </a:p>
          </p:txBody>
        </p:sp>
        <p:sp>
          <p:nvSpPr>
            <p:cNvPr id="53264" name="Rectangle 93"/>
            <p:cNvSpPr>
              <a:spLocks noChangeArrowheads="1"/>
            </p:cNvSpPr>
            <p:nvPr/>
          </p:nvSpPr>
          <p:spPr bwMode="auto">
            <a:xfrm>
              <a:off x="677" y="2013"/>
              <a:ext cx="442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0</a:t>
              </a:r>
            </a:p>
          </p:txBody>
        </p:sp>
        <p:sp>
          <p:nvSpPr>
            <p:cNvPr id="53265" name="Rectangle 94"/>
            <p:cNvSpPr>
              <a:spLocks noChangeArrowheads="1"/>
            </p:cNvSpPr>
            <p:nvPr/>
          </p:nvSpPr>
          <p:spPr bwMode="auto">
            <a:xfrm>
              <a:off x="233" y="2013"/>
              <a:ext cx="444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B</a:t>
              </a:r>
            </a:p>
          </p:txBody>
        </p:sp>
        <p:sp>
          <p:nvSpPr>
            <p:cNvPr id="53266" name="Rectangle 95"/>
            <p:cNvSpPr>
              <a:spLocks noChangeArrowheads="1"/>
            </p:cNvSpPr>
            <p:nvPr/>
          </p:nvSpPr>
          <p:spPr bwMode="auto">
            <a:xfrm>
              <a:off x="1119" y="1635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6</a:t>
              </a:r>
            </a:p>
          </p:txBody>
        </p:sp>
        <p:sp>
          <p:nvSpPr>
            <p:cNvPr id="53267" name="Rectangle 96"/>
            <p:cNvSpPr>
              <a:spLocks noChangeArrowheads="1"/>
            </p:cNvSpPr>
            <p:nvPr/>
          </p:nvSpPr>
          <p:spPr bwMode="auto">
            <a:xfrm>
              <a:off x="677" y="1635"/>
              <a:ext cx="44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3</a:t>
              </a:r>
            </a:p>
          </p:txBody>
        </p:sp>
        <p:sp>
          <p:nvSpPr>
            <p:cNvPr id="53268" name="Rectangle 97"/>
            <p:cNvSpPr>
              <a:spLocks noChangeArrowheads="1"/>
            </p:cNvSpPr>
            <p:nvPr/>
          </p:nvSpPr>
          <p:spPr bwMode="auto">
            <a:xfrm>
              <a:off x="233" y="1635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A</a:t>
              </a:r>
            </a:p>
          </p:txBody>
        </p:sp>
        <p:sp>
          <p:nvSpPr>
            <p:cNvPr id="53269" name="Line 98"/>
            <p:cNvSpPr>
              <a:spLocks noChangeShapeType="1"/>
            </p:cNvSpPr>
            <p:nvPr/>
          </p:nvSpPr>
          <p:spPr bwMode="auto">
            <a:xfrm>
              <a:off x="233" y="1635"/>
              <a:ext cx="1330" cy="0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70" name="Line 99"/>
            <p:cNvSpPr>
              <a:spLocks noChangeShapeType="1"/>
            </p:cNvSpPr>
            <p:nvPr/>
          </p:nvSpPr>
          <p:spPr bwMode="auto">
            <a:xfrm>
              <a:off x="233" y="2013"/>
              <a:ext cx="133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71" name="Line 100"/>
            <p:cNvSpPr>
              <a:spLocks noChangeShapeType="1"/>
            </p:cNvSpPr>
            <p:nvPr/>
          </p:nvSpPr>
          <p:spPr bwMode="auto">
            <a:xfrm>
              <a:off x="233" y="2393"/>
              <a:ext cx="133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72" name="Line 101"/>
            <p:cNvSpPr>
              <a:spLocks noChangeShapeType="1"/>
            </p:cNvSpPr>
            <p:nvPr/>
          </p:nvSpPr>
          <p:spPr bwMode="auto">
            <a:xfrm>
              <a:off x="233" y="2771"/>
              <a:ext cx="1330" cy="0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73" name="Line 102"/>
            <p:cNvSpPr>
              <a:spLocks noChangeShapeType="1"/>
            </p:cNvSpPr>
            <p:nvPr/>
          </p:nvSpPr>
          <p:spPr bwMode="auto">
            <a:xfrm>
              <a:off x="233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74" name="Line 103"/>
            <p:cNvSpPr>
              <a:spLocks noChangeShapeType="1"/>
            </p:cNvSpPr>
            <p:nvPr/>
          </p:nvSpPr>
          <p:spPr bwMode="auto">
            <a:xfrm>
              <a:off x="1119" y="1635"/>
              <a:ext cx="0" cy="113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75" name="Line 104"/>
            <p:cNvSpPr>
              <a:spLocks noChangeShapeType="1"/>
            </p:cNvSpPr>
            <p:nvPr/>
          </p:nvSpPr>
          <p:spPr bwMode="auto">
            <a:xfrm>
              <a:off x="1563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76" name="Line 105"/>
            <p:cNvSpPr>
              <a:spLocks noChangeShapeType="1"/>
            </p:cNvSpPr>
            <p:nvPr/>
          </p:nvSpPr>
          <p:spPr bwMode="auto">
            <a:xfrm>
              <a:off x="677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77" name="Text Box 106"/>
            <p:cNvSpPr txBox="1">
              <a:spLocks noChangeArrowheads="1"/>
            </p:cNvSpPr>
            <p:nvPr/>
          </p:nvSpPr>
          <p:spPr bwMode="auto">
            <a:xfrm>
              <a:off x="646" y="1332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已占</a:t>
              </a:r>
            </a:p>
          </p:txBody>
        </p:sp>
        <p:sp>
          <p:nvSpPr>
            <p:cNvPr id="53278" name="Text Box 107"/>
            <p:cNvSpPr txBox="1">
              <a:spLocks noChangeArrowheads="1"/>
            </p:cNvSpPr>
            <p:nvPr/>
          </p:nvSpPr>
          <p:spPr bwMode="auto">
            <a:xfrm>
              <a:off x="1084" y="1332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尚需</a:t>
              </a:r>
            </a:p>
          </p:txBody>
        </p:sp>
        <p:sp>
          <p:nvSpPr>
            <p:cNvPr id="53279" name="Text Box 108"/>
            <p:cNvSpPr txBox="1">
              <a:spLocks noChangeArrowheads="1"/>
            </p:cNvSpPr>
            <p:nvPr/>
          </p:nvSpPr>
          <p:spPr bwMode="auto">
            <a:xfrm>
              <a:off x="201" y="2744"/>
              <a:ext cx="100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尚余：</a:t>
              </a:r>
              <a:r>
                <a:rPr lang="en-US" altLang="zh-CN"/>
                <a:t>7</a:t>
              </a:r>
              <a:r>
                <a:rPr lang="zh-CN" altLang="en-US" sz="2400"/>
                <a:t>个</a:t>
              </a:r>
            </a:p>
          </p:txBody>
        </p:sp>
      </p:grpSp>
      <p:grpSp>
        <p:nvGrpSpPr>
          <p:cNvPr id="7" name="Group 109"/>
          <p:cNvGrpSpPr>
            <a:grpSpLocks/>
          </p:cNvGrpSpPr>
          <p:nvPr/>
        </p:nvGrpSpPr>
        <p:grpSpPr bwMode="auto">
          <a:xfrm>
            <a:off x="6361113" y="4951413"/>
            <a:ext cx="2330450" cy="641350"/>
            <a:chOff x="4043" y="3119"/>
            <a:chExt cx="1468" cy="404"/>
          </a:xfrm>
        </p:grpSpPr>
        <p:sp>
          <p:nvSpPr>
            <p:cNvPr id="53258" name="AutoShape 110"/>
            <p:cNvSpPr>
              <a:spLocks noChangeArrowheads="1"/>
            </p:cNvSpPr>
            <p:nvPr/>
          </p:nvSpPr>
          <p:spPr bwMode="auto">
            <a:xfrm>
              <a:off x="4043" y="3237"/>
              <a:ext cx="413" cy="240"/>
            </a:xfrm>
            <a:prstGeom prst="rightArrow">
              <a:avLst>
                <a:gd name="adj1" fmla="val 50000"/>
                <a:gd name="adj2" fmla="val 43021"/>
              </a:avLst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3259" name="Text Box 111"/>
            <p:cNvSpPr txBox="1">
              <a:spLocks noChangeArrowheads="1"/>
            </p:cNvSpPr>
            <p:nvPr/>
          </p:nvSpPr>
          <p:spPr bwMode="auto">
            <a:xfrm>
              <a:off x="4528" y="3119"/>
              <a:ext cx="983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3600"/>
                <a:t>安全！</a:t>
              </a:r>
            </a:p>
          </p:txBody>
        </p:sp>
      </p:grp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3408363" y="66675"/>
            <a:ext cx="20050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>
                <a:solidFill>
                  <a:srgbClr val="FFC000"/>
                </a:solidFill>
              </a:rPr>
              <a:t>一个反例</a:t>
            </a:r>
          </a:p>
        </p:txBody>
      </p:sp>
      <p:grpSp>
        <p:nvGrpSpPr>
          <p:cNvPr id="54275" name="Group 3"/>
          <p:cNvGrpSpPr>
            <a:grpSpLocks/>
          </p:cNvGrpSpPr>
          <p:nvPr/>
        </p:nvGrpSpPr>
        <p:grpSpPr bwMode="auto">
          <a:xfrm>
            <a:off x="490538" y="871538"/>
            <a:ext cx="2198687" cy="2760662"/>
            <a:chOff x="201" y="1332"/>
            <a:chExt cx="1385" cy="1739"/>
          </a:xfrm>
        </p:grpSpPr>
        <p:sp>
          <p:nvSpPr>
            <p:cNvPr id="54343" name="Rectangle 4"/>
            <p:cNvSpPr>
              <a:spLocks noChangeArrowheads="1"/>
            </p:cNvSpPr>
            <p:nvPr/>
          </p:nvSpPr>
          <p:spPr bwMode="auto">
            <a:xfrm>
              <a:off x="1119" y="2393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5</a:t>
              </a:r>
            </a:p>
          </p:txBody>
        </p:sp>
        <p:sp>
          <p:nvSpPr>
            <p:cNvPr id="54344" name="Rectangle 5"/>
            <p:cNvSpPr>
              <a:spLocks noChangeArrowheads="1"/>
            </p:cNvSpPr>
            <p:nvPr/>
          </p:nvSpPr>
          <p:spPr bwMode="auto">
            <a:xfrm>
              <a:off x="677" y="2393"/>
              <a:ext cx="44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2</a:t>
              </a:r>
            </a:p>
          </p:txBody>
        </p:sp>
        <p:sp>
          <p:nvSpPr>
            <p:cNvPr id="54345" name="Rectangle 6"/>
            <p:cNvSpPr>
              <a:spLocks noChangeArrowheads="1"/>
            </p:cNvSpPr>
            <p:nvPr/>
          </p:nvSpPr>
          <p:spPr bwMode="auto">
            <a:xfrm>
              <a:off x="233" y="2393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C</a:t>
              </a:r>
            </a:p>
          </p:txBody>
        </p:sp>
        <p:sp>
          <p:nvSpPr>
            <p:cNvPr id="54346" name="Rectangle 7"/>
            <p:cNvSpPr>
              <a:spLocks noChangeArrowheads="1"/>
            </p:cNvSpPr>
            <p:nvPr/>
          </p:nvSpPr>
          <p:spPr bwMode="auto">
            <a:xfrm>
              <a:off x="1119" y="2013"/>
              <a:ext cx="444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2</a:t>
              </a:r>
            </a:p>
          </p:txBody>
        </p:sp>
        <p:sp>
          <p:nvSpPr>
            <p:cNvPr id="54347" name="Rectangle 8"/>
            <p:cNvSpPr>
              <a:spLocks noChangeArrowheads="1"/>
            </p:cNvSpPr>
            <p:nvPr/>
          </p:nvSpPr>
          <p:spPr bwMode="auto">
            <a:xfrm>
              <a:off x="677" y="2013"/>
              <a:ext cx="442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2</a:t>
              </a:r>
            </a:p>
          </p:txBody>
        </p:sp>
        <p:sp>
          <p:nvSpPr>
            <p:cNvPr id="54348" name="Rectangle 9"/>
            <p:cNvSpPr>
              <a:spLocks noChangeArrowheads="1"/>
            </p:cNvSpPr>
            <p:nvPr/>
          </p:nvSpPr>
          <p:spPr bwMode="auto">
            <a:xfrm>
              <a:off x="233" y="2013"/>
              <a:ext cx="444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B</a:t>
              </a:r>
            </a:p>
          </p:txBody>
        </p:sp>
        <p:sp>
          <p:nvSpPr>
            <p:cNvPr id="54349" name="Rectangle 10"/>
            <p:cNvSpPr>
              <a:spLocks noChangeArrowheads="1"/>
            </p:cNvSpPr>
            <p:nvPr/>
          </p:nvSpPr>
          <p:spPr bwMode="auto">
            <a:xfrm>
              <a:off x="1119" y="1635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6</a:t>
              </a:r>
            </a:p>
          </p:txBody>
        </p:sp>
        <p:sp>
          <p:nvSpPr>
            <p:cNvPr id="54350" name="Rectangle 11"/>
            <p:cNvSpPr>
              <a:spLocks noChangeArrowheads="1"/>
            </p:cNvSpPr>
            <p:nvPr/>
          </p:nvSpPr>
          <p:spPr bwMode="auto">
            <a:xfrm>
              <a:off x="677" y="1635"/>
              <a:ext cx="44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3</a:t>
              </a:r>
            </a:p>
          </p:txBody>
        </p:sp>
        <p:sp>
          <p:nvSpPr>
            <p:cNvPr id="54351" name="Rectangle 12"/>
            <p:cNvSpPr>
              <a:spLocks noChangeArrowheads="1"/>
            </p:cNvSpPr>
            <p:nvPr/>
          </p:nvSpPr>
          <p:spPr bwMode="auto">
            <a:xfrm>
              <a:off x="233" y="1635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A</a:t>
              </a:r>
            </a:p>
          </p:txBody>
        </p:sp>
        <p:sp>
          <p:nvSpPr>
            <p:cNvPr id="54352" name="Line 13"/>
            <p:cNvSpPr>
              <a:spLocks noChangeShapeType="1"/>
            </p:cNvSpPr>
            <p:nvPr/>
          </p:nvSpPr>
          <p:spPr bwMode="auto">
            <a:xfrm>
              <a:off x="233" y="1635"/>
              <a:ext cx="1330" cy="0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53" name="Line 14"/>
            <p:cNvSpPr>
              <a:spLocks noChangeShapeType="1"/>
            </p:cNvSpPr>
            <p:nvPr/>
          </p:nvSpPr>
          <p:spPr bwMode="auto">
            <a:xfrm>
              <a:off x="233" y="2013"/>
              <a:ext cx="133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54" name="Line 15"/>
            <p:cNvSpPr>
              <a:spLocks noChangeShapeType="1"/>
            </p:cNvSpPr>
            <p:nvPr/>
          </p:nvSpPr>
          <p:spPr bwMode="auto">
            <a:xfrm>
              <a:off x="233" y="2393"/>
              <a:ext cx="133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55" name="Line 16"/>
            <p:cNvSpPr>
              <a:spLocks noChangeShapeType="1"/>
            </p:cNvSpPr>
            <p:nvPr/>
          </p:nvSpPr>
          <p:spPr bwMode="auto">
            <a:xfrm>
              <a:off x="233" y="2771"/>
              <a:ext cx="1330" cy="0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56" name="Line 17"/>
            <p:cNvSpPr>
              <a:spLocks noChangeShapeType="1"/>
            </p:cNvSpPr>
            <p:nvPr/>
          </p:nvSpPr>
          <p:spPr bwMode="auto">
            <a:xfrm>
              <a:off x="233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57" name="Line 18"/>
            <p:cNvSpPr>
              <a:spLocks noChangeShapeType="1"/>
            </p:cNvSpPr>
            <p:nvPr/>
          </p:nvSpPr>
          <p:spPr bwMode="auto">
            <a:xfrm>
              <a:off x="1119" y="1635"/>
              <a:ext cx="0" cy="113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58" name="Line 19"/>
            <p:cNvSpPr>
              <a:spLocks noChangeShapeType="1"/>
            </p:cNvSpPr>
            <p:nvPr/>
          </p:nvSpPr>
          <p:spPr bwMode="auto">
            <a:xfrm>
              <a:off x="1563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59" name="Line 20"/>
            <p:cNvSpPr>
              <a:spLocks noChangeShapeType="1"/>
            </p:cNvSpPr>
            <p:nvPr/>
          </p:nvSpPr>
          <p:spPr bwMode="auto">
            <a:xfrm>
              <a:off x="677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60" name="Text Box 21"/>
            <p:cNvSpPr txBox="1">
              <a:spLocks noChangeArrowheads="1"/>
            </p:cNvSpPr>
            <p:nvPr/>
          </p:nvSpPr>
          <p:spPr bwMode="auto">
            <a:xfrm>
              <a:off x="646" y="1332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已占</a:t>
              </a:r>
            </a:p>
          </p:txBody>
        </p:sp>
        <p:sp>
          <p:nvSpPr>
            <p:cNvPr id="54361" name="Text Box 22"/>
            <p:cNvSpPr txBox="1">
              <a:spLocks noChangeArrowheads="1"/>
            </p:cNvSpPr>
            <p:nvPr/>
          </p:nvSpPr>
          <p:spPr bwMode="auto">
            <a:xfrm>
              <a:off x="1084" y="1332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尚需</a:t>
              </a:r>
            </a:p>
          </p:txBody>
        </p:sp>
        <p:sp>
          <p:nvSpPr>
            <p:cNvPr id="54362" name="Text Box 23"/>
            <p:cNvSpPr txBox="1">
              <a:spLocks noChangeArrowheads="1"/>
            </p:cNvSpPr>
            <p:nvPr/>
          </p:nvSpPr>
          <p:spPr bwMode="auto">
            <a:xfrm>
              <a:off x="201" y="2744"/>
              <a:ext cx="99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尚余</a:t>
              </a:r>
              <a:r>
                <a:rPr lang="en-US" altLang="zh-CN" sz="2400"/>
                <a:t>: </a:t>
              </a:r>
              <a:r>
                <a:rPr lang="en-US" altLang="zh-CN"/>
                <a:t>3</a:t>
              </a:r>
              <a:r>
                <a:rPr lang="zh-CN" altLang="en-US" sz="2400"/>
                <a:t>个</a:t>
              </a:r>
            </a:p>
          </p:txBody>
        </p:sp>
      </p:grpSp>
      <p:grpSp>
        <p:nvGrpSpPr>
          <p:cNvPr id="54276" name="Group 24"/>
          <p:cNvGrpSpPr>
            <a:grpSpLocks/>
          </p:cNvGrpSpPr>
          <p:nvPr/>
        </p:nvGrpSpPr>
        <p:grpSpPr bwMode="auto">
          <a:xfrm>
            <a:off x="3435350" y="866775"/>
            <a:ext cx="2198688" cy="2760663"/>
            <a:chOff x="201" y="1332"/>
            <a:chExt cx="1385" cy="1739"/>
          </a:xfrm>
        </p:grpSpPr>
        <p:sp>
          <p:nvSpPr>
            <p:cNvPr id="54323" name="Rectangle 25"/>
            <p:cNvSpPr>
              <a:spLocks noChangeArrowheads="1"/>
            </p:cNvSpPr>
            <p:nvPr/>
          </p:nvSpPr>
          <p:spPr bwMode="auto">
            <a:xfrm>
              <a:off x="1119" y="2393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5</a:t>
              </a:r>
            </a:p>
          </p:txBody>
        </p:sp>
        <p:sp>
          <p:nvSpPr>
            <p:cNvPr id="54324" name="Rectangle 26"/>
            <p:cNvSpPr>
              <a:spLocks noChangeArrowheads="1"/>
            </p:cNvSpPr>
            <p:nvPr/>
          </p:nvSpPr>
          <p:spPr bwMode="auto">
            <a:xfrm>
              <a:off x="677" y="2393"/>
              <a:ext cx="44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2</a:t>
              </a:r>
            </a:p>
          </p:txBody>
        </p:sp>
        <p:sp>
          <p:nvSpPr>
            <p:cNvPr id="54325" name="Rectangle 27"/>
            <p:cNvSpPr>
              <a:spLocks noChangeArrowheads="1"/>
            </p:cNvSpPr>
            <p:nvPr/>
          </p:nvSpPr>
          <p:spPr bwMode="auto">
            <a:xfrm>
              <a:off x="233" y="2393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C</a:t>
              </a:r>
            </a:p>
          </p:txBody>
        </p:sp>
        <p:sp>
          <p:nvSpPr>
            <p:cNvPr id="54326" name="Rectangle 28"/>
            <p:cNvSpPr>
              <a:spLocks noChangeArrowheads="1"/>
            </p:cNvSpPr>
            <p:nvPr/>
          </p:nvSpPr>
          <p:spPr bwMode="auto">
            <a:xfrm>
              <a:off x="1119" y="2013"/>
              <a:ext cx="444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2</a:t>
              </a:r>
            </a:p>
          </p:txBody>
        </p:sp>
        <p:sp>
          <p:nvSpPr>
            <p:cNvPr id="54327" name="Rectangle 29"/>
            <p:cNvSpPr>
              <a:spLocks noChangeArrowheads="1"/>
            </p:cNvSpPr>
            <p:nvPr/>
          </p:nvSpPr>
          <p:spPr bwMode="auto">
            <a:xfrm>
              <a:off x="677" y="2013"/>
              <a:ext cx="442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2</a:t>
              </a:r>
            </a:p>
          </p:txBody>
        </p:sp>
        <p:sp>
          <p:nvSpPr>
            <p:cNvPr id="54328" name="Rectangle 30"/>
            <p:cNvSpPr>
              <a:spLocks noChangeArrowheads="1"/>
            </p:cNvSpPr>
            <p:nvPr/>
          </p:nvSpPr>
          <p:spPr bwMode="auto">
            <a:xfrm>
              <a:off x="233" y="2013"/>
              <a:ext cx="444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B</a:t>
              </a:r>
            </a:p>
          </p:txBody>
        </p:sp>
        <p:sp>
          <p:nvSpPr>
            <p:cNvPr id="54329" name="Rectangle 31"/>
            <p:cNvSpPr>
              <a:spLocks noChangeArrowheads="1"/>
            </p:cNvSpPr>
            <p:nvPr/>
          </p:nvSpPr>
          <p:spPr bwMode="auto">
            <a:xfrm>
              <a:off x="1119" y="1635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>
                  <a:solidFill>
                    <a:srgbClr val="FFC000"/>
                  </a:solidFill>
                </a:rPr>
                <a:t>5</a:t>
              </a:r>
            </a:p>
          </p:txBody>
        </p:sp>
        <p:sp>
          <p:nvSpPr>
            <p:cNvPr id="54330" name="Rectangle 32"/>
            <p:cNvSpPr>
              <a:spLocks noChangeArrowheads="1"/>
            </p:cNvSpPr>
            <p:nvPr/>
          </p:nvSpPr>
          <p:spPr bwMode="auto">
            <a:xfrm>
              <a:off x="677" y="1635"/>
              <a:ext cx="44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>
                  <a:solidFill>
                    <a:srgbClr val="FFC000"/>
                  </a:solidFill>
                </a:rPr>
                <a:t>4</a:t>
              </a:r>
            </a:p>
          </p:txBody>
        </p:sp>
        <p:sp>
          <p:nvSpPr>
            <p:cNvPr id="54331" name="Rectangle 33"/>
            <p:cNvSpPr>
              <a:spLocks noChangeArrowheads="1"/>
            </p:cNvSpPr>
            <p:nvPr/>
          </p:nvSpPr>
          <p:spPr bwMode="auto">
            <a:xfrm>
              <a:off x="233" y="1635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>
                  <a:solidFill>
                    <a:srgbClr val="FFC000"/>
                  </a:solidFill>
                </a:rPr>
                <a:t>A</a:t>
              </a:r>
            </a:p>
          </p:txBody>
        </p:sp>
        <p:sp>
          <p:nvSpPr>
            <p:cNvPr id="54332" name="Line 34"/>
            <p:cNvSpPr>
              <a:spLocks noChangeShapeType="1"/>
            </p:cNvSpPr>
            <p:nvPr/>
          </p:nvSpPr>
          <p:spPr bwMode="auto">
            <a:xfrm>
              <a:off x="233" y="1635"/>
              <a:ext cx="1330" cy="0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33" name="Line 35"/>
            <p:cNvSpPr>
              <a:spLocks noChangeShapeType="1"/>
            </p:cNvSpPr>
            <p:nvPr/>
          </p:nvSpPr>
          <p:spPr bwMode="auto">
            <a:xfrm>
              <a:off x="233" y="2013"/>
              <a:ext cx="133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34" name="Line 36"/>
            <p:cNvSpPr>
              <a:spLocks noChangeShapeType="1"/>
            </p:cNvSpPr>
            <p:nvPr/>
          </p:nvSpPr>
          <p:spPr bwMode="auto">
            <a:xfrm>
              <a:off x="233" y="2393"/>
              <a:ext cx="133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35" name="Line 37"/>
            <p:cNvSpPr>
              <a:spLocks noChangeShapeType="1"/>
            </p:cNvSpPr>
            <p:nvPr/>
          </p:nvSpPr>
          <p:spPr bwMode="auto">
            <a:xfrm>
              <a:off x="233" y="2771"/>
              <a:ext cx="1330" cy="0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36" name="Line 38"/>
            <p:cNvSpPr>
              <a:spLocks noChangeShapeType="1"/>
            </p:cNvSpPr>
            <p:nvPr/>
          </p:nvSpPr>
          <p:spPr bwMode="auto">
            <a:xfrm>
              <a:off x="233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37" name="Line 39"/>
            <p:cNvSpPr>
              <a:spLocks noChangeShapeType="1"/>
            </p:cNvSpPr>
            <p:nvPr/>
          </p:nvSpPr>
          <p:spPr bwMode="auto">
            <a:xfrm>
              <a:off x="1119" y="1635"/>
              <a:ext cx="0" cy="113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38" name="Line 40"/>
            <p:cNvSpPr>
              <a:spLocks noChangeShapeType="1"/>
            </p:cNvSpPr>
            <p:nvPr/>
          </p:nvSpPr>
          <p:spPr bwMode="auto">
            <a:xfrm>
              <a:off x="1563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39" name="Line 41"/>
            <p:cNvSpPr>
              <a:spLocks noChangeShapeType="1"/>
            </p:cNvSpPr>
            <p:nvPr/>
          </p:nvSpPr>
          <p:spPr bwMode="auto">
            <a:xfrm>
              <a:off x="677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40" name="Text Box 42"/>
            <p:cNvSpPr txBox="1">
              <a:spLocks noChangeArrowheads="1"/>
            </p:cNvSpPr>
            <p:nvPr/>
          </p:nvSpPr>
          <p:spPr bwMode="auto">
            <a:xfrm>
              <a:off x="646" y="1332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已占</a:t>
              </a:r>
            </a:p>
          </p:txBody>
        </p:sp>
        <p:sp>
          <p:nvSpPr>
            <p:cNvPr id="54341" name="Text Box 43"/>
            <p:cNvSpPr txBox="1">
              <a:spLocks noChangeArrowheads="1"/>
            </p:cNvSpPr>
            <p:nvPr/>
          </p:nvSpPr>
          <p:spPr bwMode="auto">
            <a:xfrm>
              <a:off x="1084" y="1332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尚需</a:t>
              </a:r>
            </a:p>
          </p:txBody>
        </p:sp>
        <p:sp>
          <p:nvSpPr>
            <p:cNvPr id="54342" name="Text Box 44"/>
            <p:cNvSpPr txBox="1">
              <a:spLocks noChangeArrowheads="1"/>
            </p:cNvSpPr>
            <p:nvPr/>
          </p:nvSpPr>
          <p:spPr bwMode="auto">
            <a:xfrm>
              <a:off x="201" y="2744"/>
              <a:ext cx="99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尚余</a:t>
              </a:r>
              <a:r>
                <a:rPr lang="en-US" altLang="zh-CN" sz="2400"/>
                <a:t>: </a:t>
              </a:r>
              <a:r>
                <a:rPr lang="en-US" altLang="zh-CN"/>
                <a:t>2</a:t>
              </a:r>
              <a:r>
                <a:rPr lang="zh-CN" altLang="en-US" sz="2400"/>
                <a:t>个</a:t>
              </a:r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6381750" y="862013"/>
            <a:ext cx="2198688" cy="2760662"/>
            <a:chOff x="201" y="1332"/>
            <a:chExt cx="1385" cy="1739"/>
          </a:xfrm>
        </p:grpSpPr>
        <p:sp>
          <p:nvSpPr>
            <p:cNvPr id="54303" name="Rectangle 46"/>
            <p:cNvSpPr>
              <a:spLocks noChangeArrowheads="1"/>
            </p:cNvSpPr>
            <p:nvPr/>
          </p:nvSpPr>
          <p:spPr bwMode="auto">
            <a:xfrm>
              <a:off x="1119" y="2393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5</a:t>
              </a:r>
            </a:p>
          </p:txBody>
        </p:sp>
        <p:sp>
          <p:nvSpPr>
            <p:cNvPr id="54304" name="Rectangle 47"/>
            <p:cNvSpPr>
              <a:spLocks noChangeArrowheads="1"/>
            </p:cNvSpPr>
            <p:nvPr/>
          </p:nvSpPr>
          <p:spPr bwMode="auto">
            <a:xfrm>
              <a:off x="677" y="2393"/>
              <a:ext cx="44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2</a:t>
              </a:r>
            </a:p>
          </p:txBody>
        </p:sp>
        <p:sp>
          <p:nvSpPr>
            <p:cNvPr id="54305" name="Rectangle 48"/>
            <p:cNvSpPr>
              <a:spLocks noChangeArrowheads="1"/>
            </p:cNvSpPr>
            <p:nvPr/>
          </p:nvSpPr>
          <p:spPr bwMode="auto">
            <a:xfrm>
              <a:off x="233" y="2393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C</a:t>
              </a:r>
            </a:p>
          </p:txBody>
        </p:sp>
        <p:sp>
          <p:nvSpPr>
            <p:cNvPr id="54306" name="Rectangle 49"/>
            <p:cNvSpPr>
              <a:spLocks noChangeArrowheads="1"/>
            </p:cNvSpPr>
            <p:nvPr/>
          </p:nvSpPr>
          <p:spPr bwMode="auto">
            <a:xfrm>
              <a:off x="1119" y="2013"/>
              <a:ext cx="444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>
                  <a:solidFill>
                    <a:srgbClr val="FFC000"/>
                  </a:solidFill>
                </a:rPr>
                <a:t>0</a:t>
              </a:r>
            </a:p>
          </p:txBody>
        </p:sp>
        <p:sp>
          <p:nvSpPr>
            <p:cNvPr id="54307" name="Rectangle 50"/>
            <p:cNvSpPr>
              <a:spLocks noChangeArrowheads="1"/>
            </p:cNvSpPr>
            <p:nvPr/>
          </p:nvSpPr>
          <p:spPr bwMode="auto">
            <a:xfrm>
              <a:off x="677" y="2013"/>
              <a:ext cx="442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>
                  <a:solidFill>
                    <a:srgbClr val="FFC000"/>
                  </a:solidFill>
                </a:rPr>
                <a:t>4</a:t>
              </a:r>
            </a:p>
          </p:txBody>
        </p:sp>
        <p:sp>
          <p:nvSpPr>
            <p:cNvPr id="54308" name="Rectangle 51"/>
            <p:cNvSpPr>
              <a:spLocks noChangeArrowheads="1"/>
            </p:cNvSpPr>
            <p:nvPr/>
          </p:nvSpPr>
          <p:spPr bwMode="auto">
            <a:xfrm>
              <a:off x="233" y="2013"/>
              <a:ext cx="444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 dirty="0">
                  <a:solidFill>
                    <a:srgbClr val="FFC000"/>
                  </a:solidFill>
                </a:rPr>
                <a:t>B</a:t>
              </a:r>
            </a:p>
          </p:txBody>
        </p:sp>
        <p:sp>
          <p:nvSpPr>
            <p:cNvPr id="54309" name="Rectangle 52"/>
            <p:cNvSpPr>
              <a:spLocks noChangeArrowheads="1"/>
            </p:cNvSpPr>
            <p:nvPr/>
          </p:nvSpPr>
          <p:spPr bwMode="auto">
            <a:xfrm>
              <a:off x="1119" y="1635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5</a:t>
              </a:r>
            </a:p>
          </p:txBody>
        </p:sp>
        <p:sp>
          <p:nvSpPr>
            <p:cNvPr id="54310" name="Rectangle 53"/>
            <p:cNvSpPr>
              <a:spLocks noChangeArrowheads="1"/>
            </p:cNvSpPr>
            <p:nvPr/>
          </p:nvSpPr>
          <p:spPr bwMode="auto">
            <a:xfrm>
              <a:off x="677" y="1635"/>
              <a:ext cx="44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4</a:t>
              </a:r>
            </a:p>
          </p:txBody>
        </p:sp>
        <p:sp>
          <p:nvSpPr>
            <p:cNvPr id="54311" name="Rectangle 54"/>
            <p:cNvSpPr>
              <a:spLocks noChangeArrowheads="1"/>
            </p:cNvSpPr>
            <p:nvPr/>
          </p:nvSpPr>
          <p:spPr bwMode="auto">
            <a:xfrm>
              <a:off x="233" y="1635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A</a:t>
              </a:r>
            </a:p>
          </p:txBody>
        </p:sp>
        <p:sp>
          <p:nvSpPr>
            <p:cNvPr id="54312" name="Line 55"/>
            <p:cNvSpPr>
              <a:spLocks noChangeShapeType="1"/>
            </p:cNvSpPr>
            <p:nvPr/>
          </p:nvSpPr>
          <p:spPr bwMode="auto">
            <a:xfrm>
              <a:off x="233" y="1635"/>
              <a:ext cx="1330" cy="0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13" name="Line 56"/>
            <p:cNvSpPr>
              <a:spLocks noChangeShapeType="1"/>
            </p:cNvSpPr>
            <p:nvPr/>
          </p:nvSpPr>
          <p:spPr bwMode="auto">
            <a:xfrm>
              <a:off x="233" y="2013"/>
              <a:ext cx="133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14" name="Line 57"/>
            <p:cNvSpPr>
              <a:spLocks noChangeShapeType="1"/>
            </p:cNvSpPr>
            <p:nvPr/>
          </p:nvSpPr>
          <p:spPr bwMode="auto">
            <a:xfrm>
              <a:off x="233" y="2393"/>
              <a:ext cx="133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15" name="Line 58"/>
            <p:cNvSpPr>
              <a:spLocks noChangeShapeType="1"/>
            </p:cNvSpPr>
            <p:nvPr/>
          </p:nvSpPr>
          <p:spPr bwMode="auto">
            <a:xfrm>
              <a:off x="233" y="2771"/>
              <a:ext cx="1330" cy="0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16" name="Line 59"/>
            <p:cNvSpPr>
              <a:spLocks noChangeShapeType="1"/>
            </p:cNvSpPr>
            <p:nvPr/>
          </p:nvSpPr>
          <p:spPr bwMode="auto">
            <a:xfrm>
              <a:off x="233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17" name="Line 60"/>
            <p:cNvSpPr>
              <a:spLocks noChangeShapeType="1"/>
            </p:cNvSpPr>
            <p:nvPr/>
          </p:nvSpPr>
          <p:spPr bwMode="auto">
            <a:xfrm>
              <a:off x="1119" y="1635"/>
              <a:ext cx="0" cy="113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18" name="Line 61"/>
            <p:cNvSpPr>
              <a:spLocks noChangeShapeType="1"/>
            </p:cNvSpPr>
            <p:nvPr/>
          </p:nvSpPr>
          <p:spPr bwMode="auto">
            <a:xfrm>
              <a:off x="1563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19" name="Line 62"/>
            <p:cNvSpPr>
              <a:spLocks noChangeShapeType="1"/>
            </p:cNvSpPr>
            <p:nvPr/>
          </p:nvSpPr>
          <p:spPr bwMode="auto">
            <a:xfrm>
              <a:off x="677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20" name="Text Box 63"/>
            <p:cNvSpPr txBox="1">
              <a:spLocks noChangeArrowheads="1"/>
            </p:cNvSpPr>
            <p:nvPr/>
          </p:nvSpPr>
          <p:spPr bwMode="auto">
            <a:xfrm>
              <a:off x="646" y="1332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已占</a:t>
              </a:r>
            </a:p>
          </p:txBody>
        </p:sp>
        <p:sp>
          <p:nvSpPr>
            <p:cNvPr id="54321" name="Text Box 64"/>
            <p:cNvSpPr txBox="1">
              <a:spLocks noChangeArrowheads="1"/>
            </p:cNvSpPr>
            <p:nvPr/>
          </p:nvSpPr>
          <p:spPr bwMode="auto">
            <a:xfrm>
              <a:off x="1084" y="1332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尚需</a:t>
              </a:r>
            </a:p>
          </p:txBody>
        </p:sp>
        <p:sp>
          <p:nvSpPr>
            <p:cNvPr id="54322" name="Text Box 65"/>
            <p:cNvSpPr txBox="1">
              <a:spLocks noChangeArrowheads="1"/>
            </p:cNvSpPr>
            <p:nvPr/>
          </p:nvSpPr>
          <p:spPr bwMode="auto">
            <a:xfrm>
              <a:off x="201" y="2744"/>
              <a:ext cx="99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尚余</a:t>
              </a:r>
              <a:r>
                <a:rPr lang="en-US" altLang="zh-CN" sz="2400"/>
                <a:t>: </a:t>
              </a:r>
              <a:r>
                <a:rPr lang="en-US" altLang="zh-CN"/>
                <a:t>0</a:t>
              </a:r>
              <a:r>
                <a:rPr lang="zh-CN" altLang="en-US" sz="2400"/>
                <a:t>个</a:t>
              </a:r>
            </a:p>
          </p:txBody>
        </p:sp>
      </p:grpSp>
      <p:grpSp>
        <p:nvGrpSpPr>
          <p:cNvPr id="5" name="Group 66"/>
          <p:cNvGrpSpPr>
            <a:grpSpLocks/>
          </p:cNvGrpSpPr>
          <p:nvPr/>
        </p:nvGrpSpPr>
        <p:grpSpPr bwMode="auto">
          <a:xfrm>
            <a:off x="485775" y="3810000"/>
            <a:ext cx="2198688" cy="2760663"/>
            <a:chOff x="201" y="1332"/>
            <a:chExt cx="1385" cy="1739"/>
          </a:xfrm>
        </p:grpSpPr>
        <p:sp>
          <p:nvSpPr>
            <p:cNvPr id="54283" name="Rectangle 67"/>
            <p:cNvSpPr>
              <a:spLocks noChangeArrowheads="1"/>
            </p:cNvSpPr>
            <p:nvPr/>
          </p:nvSpPr>
          <p:spPr bwMode="auto">
            <a:xfrm>
              <a:off x="1119" y="2393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5</a:t>
              </a:r>
            </a:p>
          </p:txBody>
        </p:sp>
        <p:sp>
          <p:nvSpPr>
            <p:cNvPr id="54284" name="Rectangle 68"/>
            <p:cNvSpPr>
              <a:spLocks noChangeArrowheads="1"/>
            </p:cNvSpPr>
            <p:nvPr/>
          </p:nvSpPr>
          <p:spPr bwMode="auto">
            <a:xfrm>
              <a:off x="677" y="2393"/>
              <a:ext cx="44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2</a:t>
              </a:r>
            </a:p>
          </p:txBody>
        </p:sp>
        <p:sp>
          <p:nvSpPr>
            <p:cNvPr id="54285" name="Rectangle 69"/>
            <p:cNvSpPr>
              <a:spLocks noChangeArrowheads="1"/>
            </p:cNvSpPr>
            <p:nvPr/>
          </p:nvSpPr>
          <p:spPr bwMode="auto">
            <a:xfrm>
              <a:off x="233" y="2393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C</a:t>
              </a:r>
            </a:p>
          </p:txBody>
        </p:sp>
        <p:sp>
          <p:nvSpPr>
            <p:cNvPr id="54286" name="Rectangle 70"/>
            <p:cNvSpPr>
              <a:spLocks noChangeArrowheads="1"/>
            </p:cNvSpPr>
            <p:nvPr/>
          </p:nvSpPr>
          <p:spPr bwMode="auto">
            <a:xfrm>
              <a:off x="1119" y="2013"/>
              <a:ext cx="444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>
                  <a:solidFill>
                    <a:srgbClr val="FF0000"/>
                  </a:solidFill>
                  <a:cs typeface="Times New Roman" pitchFamily="18" charset="0"/>
                </a:rPr>
                <a:t>–</a:t>
              </a:r>
            </a:p>
          </p:txBody>
        </p:sp>
        <p:sp>
          <p:nvSpPr>
            <p:cNvPr id="54287" name="Rectangle 71"/>
            <p:cNvSpPr>
              <a:spLocks noChangeArrowheads="1"/>
            </p:cNvSpPr>
            <p:nvPr/>
          </p:nvSpPr>
          <p:spPr bwMode="auto">
            <a:xfrm>
              <a:off x="677" y="2013"/>
              <a:ext cx="442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>
                  <a:solidFill>
                    <a:srgbClr val="FF0000"/>
                  </a:solidFill>
                  <a:cs typeface="Times New Roman" pitchFamily="18" charset="0"/>
                </a:rPr>
                <a:t>–</a:t>
              </a:r>
            </a:p>
          </p:txBody>
        </p:sp>
        <p:sp>
          <p:nvSpPr>
            <p:cNvPr id="54288" name="Rectangle 72"/>
            <p:cNvSpPr>
              <a:spLocks noChangeArrowheads="1"/>
            </p:cNvSpPr>
            <p:nvPr/>
          </p:nvSpPr>
          <p:spPr bwMode="auto">
            <a:xfrm>
              <a:off x="233" y="2013"/>
              <a:ext cx="444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54289" name="Rectangle 73"/>
            <p:cNvSpPr>
              <a:spLocks noChangeArrowheads="1"/>
            </p:cNvSpPr>
            <p:nvPr/>
          </p:nvSpPr>
          <p:spPr bwMode="auto">
            <a:xfrm>
              <a:off x="1119" y="1635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5</a:t>
              </a:r>
            </a:p>
          </p:txBody>
        </p:sp>
        <p:sp>
          <p:nvSpPr>
            <p:cNvPr id="54290" name="Rectangle 74"/>
            <p:cNvSpPr>
              <a:spLocks noChangeArrowheads="1"/>
            </p:cNvSpPr>
            <p:nvPr/>
          </p:nvSpPr>
          <p:spPr bwMode="auto">
            <a:xfrm>
              <a:off x="677" y="1635"/>
              <a:ext cx="44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4</a:t>
              </a:r>
            </a:p>
          </p:txBody>
        </p:sp>
        <p:sp>
          <p:nvSpPr>
            <p:cNvPr id="54291" name="Rectangle 75"/>
            <p:cNvSpPr>
              <a:spLocks noChangeArrowheads="1"/>
            </p:cNvSpPr>
            <p:nvPr/>
          </p:nvSpPr>
          <p:spPr bwMode="auto">
            <a:xfrm>
              <a:off x="233" y="1635"/>
              <a:ext cx="44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A</a:t>
              </a:r>
            </a:p>
          </p:txBody>
        </p:sp>
        <p:sp>
          <p:nvSpPr>
            <p:cNvPr id="54292" name="Line 76"/>
            <p:cNvSpPr>
              <a:spLocks noChangeShapeType="1"/>
            </p:cNvSpPr>
            <p:nvPr/>
          </p:nvSpPr>
          <p:spPr bwMode="auto">
            <a:xfrm>
              <a:off x="233" y="1635"/>
              <a:ext cx="1330" cy="0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293" name="Line 77"/>
            <p:cNvSpPr>
              <a:spLocks noChangeShapeType="1"/>
            </p:cNvSpPr>
            <p:nvPr/>
          </p:nvSpPr>
          <p:spPr bwMode="auto">
            <a:xfrm>
              <a:off x="233" y="2013"/>
              <a:ext cx="133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294" name="Line 78"/>
            <p:cNvSpPr>
              <a:spLocks noChangeShapeType="1"/>
            </p:cNvSpPr>
            <p:nvPr/>
          </p:nvSpPr>
          <p:spPr bwMode="auto">
            <a:xfrm>
              <a:off x="233" y="2393"/>
              <a:ext cx="133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295" name="Line 79"/>
            <p:cNvSpPr>
              <a:spLocks noChangeShapeType="1"/>
            </p:cNvSpPr>
            <p:nvPr/>
          </p:nvSpPr>
          <p:spPr bwMode="auto">
            <a:xfrm>
              <a:off x="233" y="2771"/>
              <a:ext cx="1330" cy="0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296" name="Line 80"/>
            <p:cNvSpPr>
              <a:spLocks noChangeShapeType="1"/>
            </p:cNvSpPr>
            <p:nvPr/>
          </p:nvSpPr>
          <p:spPr bwMode="auto">
            <a:xfrm>
              <a:off x="233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297" name="Line 81"/>
            <p:cNvSpPr>
              <a:spLocks noChangeShapeType="1"/>
            </p:cNvSpPr>
            <p:nvPr/>
          </p:nvSpPr>
          <p:spPr bwMode="auto">
            <a:xfrm>
              <a:off x="1119" y="1635"/>
              <a:ext cx="0" cy="113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298" name="Line 82"/>
            <p:cNvSpPr>
              <a:spLocks noChangeShapeType="1"/>
            </p:cNvSpPr>
            <p:nvPr/>
          </p:nvSpPr>
          <p:spPr bwMode="auto">
            <a:xfrm>
              <a:off x="1563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299" name="Line 83"/>
            <p:cNvSpPr>
              <a:spLocks noChangeShapeType="1"/>
            </p:cNvSpPr>
            <p:nvPr/>
          </p:nvSpPr>
          <p:spPr bwMode="auto">
            <a:xfrm>
              <a:off x="677" y="1635"/>
              <a:ext cx="0" cy="1136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300" name="Text Box 84"/>
            <p:cNvSpPr txBox="1">
              <a:spLocks noChangeArrowheads="1"/>
            </p:cNvSpPr>
            <p:nvPr/>
          </p:nvSpPr>
          <p:spPr bwMode="auto">
            <a:xfrm>
              <a:off x="646" y="1332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已占</a:t>
              </a:r>
            </a:p>
          </p:txBody>
        </p:sp>
        <p:sp>
          <p:nvSpPr>
            <p:cNvPr id="54301" name="Text Box 85"/>
            <p:cNvSpPr txBox="1">
              <a:spLocks noChangeArrowheads="1"/>
            </p:cNvSpPr>
            <p:nvPr/>
          </p:nvSpPr>
          <p:spPr bwMode="auto">
            <a:xfrm>
              <a:off x="1084" y="1332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尚需</a:t>
              </a:r>
            </a:p>
          </p:txBody>
        </p:sp>
        <p:sp>
          <p:nvSpPr>
            <p:cNvPr id="54302" name="Text Box 86"/>
            <p:cNvSpPr txBox="1">
              <a:spLocks noChangeArrowheads="1"/>
            </p:cNvSpPr>
            <p:nvPr/>
          </p:nvSpPr>
          <p:spPr bwMode="auto">
            <a:xfrm>
              <a:off x="201" y="2744"/>
              <a:ext cx="100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2400"/>
                <a:t>尚余：</a:t>
              </a:r>
              <a:r>
                <a:rPr lang="en-US" altLang="zh-CN"/>
                <a:t>4</a:t>
              </a:r>
              <a:r>
                <a:rPr lang="zh-CN" altLang="en-US" sz="2400"/>
                <a:t>个</a:t>
              </a:r>
            </a:p>
          </p:txBody>
        </p:sp>
      </p:grpSp>
      <p:grpSp>
        <p:nvGrpSpPr>
          <p:cNvPr id="6" name="Group 87"/>
          <p:cNvGrpSpPr>
            <a:grpSpLocks/>
          </p:cNvGrpSpPr>
          <p:nvPr/>
        </p:nvGrpSpPr>
        <p:grpSpPr bwMode="auto">
          <a:xfrm>
            <a:off x="2817813" y="4694238"/>
            <a:ext cx="2789237" cy="641350"/>
            <a:chOff x="4043" y="3119"/>
            <a:chExt cx="1757" cy="404"/>
          </a:xfrm>
        </p:grpSpPr>
        <p:sp>
          <p:nvSpPr>
            <p:cNvPr id="54281" name="AutoShape 88"/>
            <p:cNvSpPr>
              <a:spLocks noChangeArrowheads="1"/>
            </p:cNvSpPr>
            <p:nvPr/>
          </p:nvSpPr>
          <p:spPr bwMode="auto">
            <a:xfrm>
              <a:off x="4043" y="3237"/>
              <a:ext cx="413" cy="240"/>
            </a:xfrm>
            <a:prstGeom prst="rightArrow">
              <a:avLst>
                <a:gd name="adj1" fmla="val 50000"/>
                <a:gd name="adj2" fmla="val 43021"/>
              </a:avLst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4282" name="Text Box 89"/>
            <p:cNvSpPr txBox="1">
              <a:spLocks noChangeArrowheads="1"/>
            </p:cNvSpPr>
            <p:nvPr/>
          </p:nvSpPr>
          <p:spPr bwMode="auto">
            <a:xfrm>
              <a:off x="4528" y="3119"/>
              <a:ext cx="127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3600"/>
                <a:t>不安全！</a:t>
              </a:r>
            </a:p>
          </p:txBody>
        </p:sp>
      </p:grpSp>
      <p:sp>
        <p:nvSpPr>
          <p:cNvPr id="1416282" name="Text Box 90"/>
          <p:cNvSpPr txBox="1">
            <a:spLocks noChangeArrowheads="1"/>
          </p:cNvSpPr>
          <p:nvPr/>
        </p:nvSpPr>
        <p:spPr bwMode="auto">
          <a:xfrm>
            <a:off x="5472113" y="3678238"/>
            <a:ext cx="3398837" cy="308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>
                <a:solidFill>
                  <a:srgbClr val="FFFF66"/>
                </a:solidFill>
              </a:rPr>
              <a:t>不安全状态并不意味</a:t>
            </a:r>
            <a:br>
              <a:rPr lang="zh-CN" altLang="en-US">
                <a:solidFill>
                  <a:srgbClr val="FFFF66"/>
                </a:solidFill>
              </a:rPr>
            </a:br>
            <a:r>
              <a:rPr lang="zh-CN" altLang="en-US">
                <a:solidFill>
                  <a:srgbClr val="FFFF66"/>
                </a:solidFill>
              </a:rPr>
              <a:t>着一定会导致死锁。</a:t>
            </a:r>
            <a:br>
              <a:rPr lang="zh-CN" altLang="en-US"/>
            </a:br>
            <a:r>
              <a:rPr lang="zh-CN" altLang="en-US"/>
              <a:t>从安全的状态出发，</a:t>
            </a:r>
            <a:br>
              <a:rPr lang="zh-CN" altLang="en-US"/>
            </a:br>
            <a:r>
              <a:rPr lang="zh-CN" altLang="en-US"/>
              <a:t>系统能</a:t>
            </a:r>
            <a:r>
              <a:rPr lang="zh-CN" altLang="en-US">
                <a:solidFill>
                  <a:srgbClr val="FFFF66"/>
                </a:solidFill>
              </a:rPr>
              <a:t>保证</a:t>
            </a:r>
            <a:r>
              <a:rPr lang="zh-CN" altLang="en-US"/>
              <a:t>所有进程</a:t>
            </a:r>
            <a:br>
              <a:rPr lang="zh-CN" altLang="en-US"/>
            </a:br>
            <a:r>
              <a:rPr lang="zh-CN" altLang="en-US"/>
              <a:t>都能运行结束；而从</a:t>
            </a:r>
            <a:br>
              <a:rPr lang="zh-CN" altLang="en-US"/>
            </a:br>
            <a:r>
              <a:rPr lang="zh-CN" altLang="en-US"/>
              <a:t>不安全的状态出发，</a:t>
            </a:r>
            <a:br>
              <a:rPr lang="zh-CN" altLang="en-US"/>
            </a:br>
            <a:r>
              <a:rPr lang="zh-CN" altLang="en-US"/>
              <a:t>则没有这种保证。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16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6282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resdog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950913"/>
            <a:ext cx="7616825" cy="515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91"/>
          <p:cNvSpPr>
            <a:spLocks noChangeArrowheads="1"/>
          </p:cNvSpPr>
          <p:nvPr/>
        </p:nvSpPr>
        <p:spPr bwMode="auto">
          <a:xfrm>
            <a:off x="1014413" y="41275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1" hangingPunct="1"/>
            <a:r>
              <a:rPr lang="en-US" altLang="zh-CN" sz="4400">
                <a:solidFill>
                  <a:schemeClr val="bg1"/>
                </a:solidFill>
              </a:rPr>
              <a:t>Safe, Unsafe , Deadlock State </a:t>
            </a:r>
          </a:p>
        </p:txBody>
      </p:sp>
      <p:pic>
        <p:nvPicPr>
          <p:cNvPr id="55299" name="Picture 9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8" t="1381" r="10387" b="829"/>
          <a:stretch>
            <a:fillRect/>
          </a:stretch>
        </p:blipFill>
        <p:spPr bwMode="auto">
          <a:xfrm>
            <a:off x="2395538" y="1781175"/>
            <a:ext cx="4540250" cy="44958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2676525" y="231775"/>
            <a:ext cx="3621088" cy="64135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CC0000"/>
                </a:solidFill>
              </a:rPr>
              <a:t>2.3.2  </a:t>
            </a:r>
            <a:r>
              <a:rPr lang="zh-CN" altLang="en-US" sz="3600" dirty="0">
                <a:solidFill>
                  <a:srgbClr val="CC0000"/>
                </a:solidFill>
              </a:rPr>
              <a:t>银行家算法</a:t>
            </a:r>
          </a:p>
        </p:txBody>
      </p:sp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419100" y="1852613"/>
            <a:ext cx="8399463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/>
            <a:r>
              <a:rPr lang="en-US" altLang="zh-CN" dirty="0"/>
              <a:t>1965</a:t>
            </a:r>
            <a:r>
              <a:rPr lang="zh-CN" altLang="en-US" dirty="0"/>
              <a:t>年由</a:t>
            </a:r>
            <a:r>
              <a:rPr lang="en-US" altLang="zh-CN" dirty="0" err="1"/>
              <a:t>Dijkstra</a:t>
            </a:r>
            <a:r>
              <a:rPr lang="zh-CN" altLang="en-US" dirty="0"/>
              <a:t>提出的一种避免死锁的调度算法，</a:t>
            </a:r>
            <a:br>
              <a:rPr lang="zh-CN" altLang="en-US" dirty="0"/>
            </a:br>
            <a:r>
              <a:rPr lang="zh-CN" altLang="en-US" dirty="0"/>
              <a:t>它模拟了一个银行家在发放信用贷款时的处理方式。</a:t>
            </a:r>
          </a:p>
          <a:p>
            <a:pPr algn="just">
              <a:spcBef>
                <a:spcPct val="70000"/>
              </a:spcBef>
            </a:pPr>
            <a:r>
              <a:rPr lang="zh-CN" altLang="en-US" dirty="0"/>
              <a:t>在小镇上，有一位银行家和一些需要贷款服务的客</a:t>
            </a:r>
            <a:br>
              <a:rPr lang="zh-CN" altLang="en-US" dirty="0"/>
            </a:br>
            <a:r>
              <a:rPr lang="zh-CN" altLang="en-US" dirty="0"/>
              <a:t>户。银行家根据每一位客户的背景情况，为之设定</a:t>
            </a:r>
            <a:br>
              <a:rPr lang="zh-CN" altLang="en-US" dirty="0"/>
            </a:br>
            <a:r>
              <a:rPr lang="zh-CN" altLang="en-US" dirty="0"/>
              <a:t>了相应的最高贷款限额</a:t>
            </a:r>
            <a:r>
              <a:rPr lang="zh-CN" altLang="en-US" dirty="0">
                <a:solidFill>
                  <a:srgbClr val="FFFF66"/>
                </a:solidFill>
              </a:rPr>
              <a:t>。</a:t>
            </a:r>
            <a:r>
              <a:rPr lang="zh-CN" altLang="en-US" dirty="0"/>
              <a:t>现在的问题是银行家必须</a:t>
            </a:r>
            <a:br>
              <a:rPr lang="zh-CN" altLang="en-US" dirty="0"/>
            </a:br>
            <a:r>
              <a:rPr lang="zh-CN" altLang="en-US" dirty="0"/>
              <a:t>设计出一种算法，以保证借贷过程的顺利进行。也</a:t>
            </a:r>
            <a:br>
              <a:rPr lang="zh-CN" altLang="en-US" dirty="0"/>
            </a:br>
            <a:r>
              <a:rPr lang="zh-CN" altLang="en-US" dirty="0"/>
              <a:t>就是说，当某个客户提出了一个贷款申请时，该算</a:t>
            </a:r>
            <a:br>
              <a:rPr lang="zh-CN" altLang="en-US" dirty="0"/>
            </a:br>
            <a:r>
              <a:rPr lang="zh-CN" altLang="en-US" dirty="0"/>
              <a:t>法必须判断：如果批准了这个申请，是否会导致一</a:t>
            </a:r>
            <a:br>
              <a:rPr lang="zh-CN" altLang="en-US" dirty="0"/>
            </a:br>
            <a:r>
              <a:rPr lang="zh-CN" altLang="en-US" dirty="0"/>
              <a:t>种不安全的状态？如果是的话，就拒绝该申请；如</a:t>
            </a:r>
            <a:br>
              <a:rPr lang="zh-CN" altLang="en-US" dirty="0"/>
            </a:br>
            <a:r>
              <a:rPr lang="zh-CN" altLang="en-US" dirty="0"/>
              <a:t>果否的话，就批准该申请。</a:t>
            </a: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2244725" y="1038225"/>
            <a:ext cx="4756150" cy="641350"/>
          </a:xfrm>
          <a:prstGeom prst="rect">
            <a:avLst/>
          </a:prstGeom>
          <a:gradFill rotWithShape="0">
            <a:gsLst>
              <a:gs pos="0">
                <a:srgbClr val="ADE7E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b="0">
                <a:solidFill>
                  <a:schemeClr val="tx1"/>
                </a:solidFill>
                <a:ea typeface="黑体" pitchFamily="49" charset="-122"/>
              </a:rPr>
              <a:t>1. </a:t>
            </a:r>
            <a:r>
              <a:rPr lang="zh-CN" altLang="en-US" sz="3600" b="0">
                <a:solidFill>
                  <a:schemeClr val="tx1"/>
                </a:solidFill>
                <a:ea typeface="黑体" pitchFamily="49" charset="-122"/>
              </a:rPr>
              <a:t>单一资源类型的情形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8515"/>
            <a:ext cx="9144000" cy="32194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93"/>
            <a:ext cx="2470521" cy="3294028"/>
          </a:xfrm>
          <a:prstGeom prst="rect">
            <a:avLst/>
          </a:prstGeom>
        </p:spPr>
      </p:pic>
      <p:sp>
        <p:nvSpPr>
          <p:cNvPr id="4" name="矩形 3"/>
          <p:cNvSpPr>
            <a:spLocks noChangeAspect="1"/>
          </p:cNvSpPr>
          <p:nvPr/>
        </p:nvSpPr>
        <p:spPr>
          <a:xfrm>
            <a:off x="2470520" y="330293"/>
            <a:ext cx="6673479" cy="329402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 wrap="square" anchor="ctr">
            <a:noAutofit/>
          </a:bodyPr>
          <a:lstStyle/>
          <a:p>
            <a:pPr algn="just">
              <a:lnSpc>
                <a:spcPct val="114000"/>
              </a:lnSpc>
            </a:pPr>
            <a:r>
              <a:rPr lang="en-US" altLang="zh-CN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Dijkstra</a:t>
            </a:r>
            <a:r>
              <a:rPr lang="zh-CN" altLang="en-US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的学术贡献覆盖了</a:t>
            </a:r>
            <a:r>
              <a:rPr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计算机算法和算法理论</a:t>
            </a:r>
            <a:r>
              <a:rPr lang="zh-CN" altLang="en-US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编译器</a:t>
            </a:r>
            <a:r>
              <a:rPr lang="zh-CN" altLang="en-US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操作系统</a:t>
            </a:r>
            <a:r>
              <a:rPr lang="zh-CN" altLang="en-US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诸多方面，主要有</a:t>
            </a:r>
            <a:r>
              <a:rPr lang="en-US" altLang="zh-CN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ALOGO60</a:t>
            </a:r>
            <a:r>
              <a:rPr lang="zh-CN" altLang="en-US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程序设计语言、最短路径算法、“</a:t>
            </a:r>
            <a:r>
              <a:rPr lang="en-US" altLang="zh-CN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GOTO”</a:t>
            </a:r>
            <a:r>
              <a:rPr lang="zh-CN" altLang="en-US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语句有害论、多道程序执行的操作系统、程序正确性证明、堆栈、递归函数等等。</a:t>
            </a:r>
            <a:endParaRPr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322" y="3666225"/>
            <a:ext cx="2138773" cy="1417641"/>
          </a:xfrm>
          <a:prstGeom prst="rect">
            <a:avLst/>
          </a:prstGeom>
        </p:spPr>
      </p:pic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3408363" y="252413"/>
            <a:ext cx="20050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>
                <a:solidFill>
                  <a:srgbClr val="FFC000"/>
                </a:solidFill>
              </a:rPr>
              <a:t>一个例子</a:t>
            </a:r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446088" y="904875"/>
            <a:ext cx="83359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/>
              <a:t>四个客户</a:t>
            </a:r>
            <a:r>
              <a:rPr lang="en-US" altLang="zh-CN"/>
              <a:t>A</a:t>
            </a:r>
            <a:r>
              <a:rPr lang="zh-CN" altLang="en-US"/>
              <a:t>、</a:t>
            </a:r>
            <a:r>
              <a:rPr lang="en-US" altLang="zh-CN"/>
              <a:t>B</a:t>
            </a:r>
            <a:r>
              <a:rPr lang="zh-CN" altLang="en-US"/>
              <a:t>、</a:t>
            </a:r>
            <a:r>
              <a:rPr lang="en-US" altLang="zh-CN"/>
              <a:t>C</a:t>
            </a:r>
            <a:r>
              <a:rPr lang="zh-CN" altLang="en-US"/>
              <a:t>、</a:t>
            </a:r>
            <a:r>
              <a:rPr lang="en-US" altLang="zh-CN"/>
              <a:t>D</a:t>
            </a:r>
            <a:r>
              <a:rPr lang="zh-CN" altLang="en-US"/>
              <a:t>，每个客户都有一个最高贷款</a:t>
            </a:r>
            <a:br>
              <a:rPr lang="zh-CN" altLang="en-US"/>
            </a:br>
            <a:r>
              <a:rPr lang="zh-CN" altLang="en-US"/>
              <a:t>限额，初始时，银行家手里只保留</a:t>
            </a:r>
            <a:r>
              <a:rPr lang="en-US" altLang="zh-CN"/>
              <a:t>10K</a:t>
            </a:r>
            <a:r>
              <a:rPr lang="zh-CN" altLang="en-US"/>
              <a:t>美元。</a:t>
            </a:r>
          </a:p>
        </p:txBody>
      </p:sp>
      <p:graphicFrame>
        <p:nvGraphicFramePr>
          <p:cNvPr id="1420292" name="Group 4"/>
          <p:cNvGraphicFramePr>
            <a:graphicFrameLocks noGrp="1"/>
          </p:cNvGraphicFramePr>
          <p:nvPr/>
        </p:nvGraphicFramePr>
        <p:xfrm>
          <a:off x="487363" y="2651125"/>
          <a:ext cx="2427287" cy="2319339"/>
        </p:xfrm>
        <a:graphic>
          <a:graphicData uri="http://schemas.openxmlformats.org/drawingml/2006/table">
            <a:tbl>
              <a:tblPr/>
              <a:tblGrid>
                <a:gridCol w="80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1279525" y="2176463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/>
              <a:t>已贷</a:t>
            </a:r>
          </a:p>
        </p:txBody>
      </p:sp>
      <p:sp>
        <p:nvSpPr>
          <p:cNvPr id="57371" name="Rectangle 27"/>
          <p:cNvSpPr>
            <a:spLocks noChangeArrowheads="1"/>
          </p:cNvSpPr>
          <p:nvPr/>
        </p:nvSpPr>
        <p:spPr bwMode="auto">
          <a:xfrm>
            <a:off x="2089150" y="2176463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/>
              <a:t>限额</a:t>
            </a:r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217488" y="4970463"/>
            <a:ext cx="20018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/>
              <a:t>银行家：</a:t>
            </a:r>
            <a:r>
              <a:rPr lang="en-US" altLang="zh-CN"/>
              <a:t>10</a:t>
            </a:r>
            <a:r>
              <a:rPr lang="en-US" altLang="zh-CN" sz="2400"/>
              <a:t>K</a:t>
            </a:r>
          </a:p>
        </p:txBody>
      </p:sp>
      <p:sp>
        <p:nvSpPr>
          <p:cNvPr id="57373" name="Text Box 29"/>
          <p:cNvSpPr txBox="1">
            <a:spLocks noChangeArrowheads="1"/>
          </p:cNvSpPr>
          <p:nvPr/>
        </p:nvSpPr>
        <p:spPr bwMode="auto">
          <a:xfrm>
            <a:off x="936625" y="5518150"/>
            <a:ext cx="1612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/>
              <a:t>安全状态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155950" y="2171700"/>
            <a:ext cx="2697163" cy="3865563"/>
            <a:chOff x="1988" y="1296"/>
            <a:chExt cx="1699" cy="2435"/>
          </a:xfrm>
        </p:grpSpPr>
        <p:grpSp>
          <p:nvGrpSpPr>
            <p:cNvPr id="57401" name="Group 31"/>
            <p:cNvGrpSpPr>
              <a:grpSpLocks/>
            </p:cNvGrpSpPr>
            <p:nvPr/>
          </p:nvGrpSpPr>
          <p:grpSpPr bwMode="auto">
            <a:xfrm>
              <a:off x="1988" y="1296"/>
              <a:ext cx="1699" cy="2087"/>
              <a:chOff x="1988" y="1296"/>
              <a:chExt cx="1699" cy="2087"/>
            </a:xfrm>
          </p:grpSpPr>
          <p:sp>
            <p:nvSpPr>
              <p:cNvPr id="57403" name="Rectangle 32"/>
              <p:cNvSpPr>
                <a:spLocks noChangeArrowheads="1"/>
              </p:cNvSpPr>
              <p:nvPr/>
            </p:nvSpPr>
            <p:spPr bwMode="auto">
              <a:xfrm>
                <a:off x="3177" y="2691"/>
                <a:ext cx="510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pPr eaLnBrk="1" hangingPunct="1">
                  <a:spcBef>
                    <a:spcPct val="20000"/>
                  </a:spcBef>
                </a:pPr>
                <a:r>
                  <a:rPr lang="en-US" altLang="zh-CN"/>
                  <a:t>7</a:t>
                </a:r>
              </a:p>
            </p:txBody>
          </p:sp>
          <p:sp>
            <p:nvSpPr>
              <p:cNvPr id="57404" name="Rectangle 33"/>
              <p:cNvSpPr>
                <a:spLocks noChangeArrowheads="1"/>
              </p:cNvSpPr>
              <p:nvPr/>
            </p:nvSpPr>
            <p:spPr bwMode="auto">
              <a:xfrm>
                <a:off x="2668" y="2691"/>
                <a:ext cx="509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pPr eaLnBrk="1" hangingPunct="1">
                  <a:spcBef>
                    <a:spcPct val="20000"/>
                  </a:spcBef>
                </a:pPr>
                <a:r>
                  <a:rPr lang="en-US" altLang="zh-CN"/>
                  <a:t>4</a:t>
                </a:r>
              </a:p>
            </p:txBody>
          </p:sp>
          <p:sp>
            <p:nvSpPr>
              <p:cNvPr id="57405" name="Rectangle 34"/>
              <p:cNvSpPr>
                <a:spLocks noChangeArrowheads="1"/>
              </p:cNvSpPr>
              <p:nvPr/>
            </p:nvSpPr>
            <p:spPr bwMode="auto">
              <a:xfrm>
                <a:off x="2158" y="2691"/>
                <a:ext cx="510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pPr eaLnBrk="1" hangingPunct="1">
                  <a:spcBef>
                    <a:spcPct val="20000"/>
                  </a:spcBef>
                </a:pPr>
                <a:r>
                  <a:rPr lang="en-US" altLang="zh-CN"/>
                  <a:t>D</a:t>
                </a:r>
              </a:p>
            </p:txBody>
          </p:sp>
          <p:sp>
            <p:nvSpPr>
              <p:cNvPr id="57406" name="Rectangle 35"/>
              <p:cNvSpPr>
                <a:spLocks noChangeArrowheads="1"/>
              </p:cNvSpPr>
              <p:nvPr/>
            </p:nvSpPr>
            <p:spPr bwMode="auto">
              <a:xfrm>
                <a:off x="3177" y="2326"/>
                <a:ext cx="510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pPr eaLnBrk="1" hangingPunct="1">
                  <a:spcBef>
                    <a:spcPct val="20000"/>
                  </a:spcBef>
                </a:pPr>
                <a:r>
                  <a:rPr lang="en-US" altLang="zh-CN"/>
                  <a:t>4</a:t>
                </a:r>
              </a:p>
            </p:txBody>
          </p:sp>
          <p:sp>
            <p:nvSpPr>
              <p:cNvPr id="57407" name="Rectangle 36"/>
              <p:cNvSpPr>
                <a:spLocks noChangeArrowheads="1"/>
              </p:cNvSpPr>
              <p:nvPr/>
            </p:nvSpPr>
            <p:spPr bwMode="auto">
              <a:xfrm>
                <a:off x="2668" y="2326"/>
                <a:ext cx="509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pPr eaLnBrk="1" hangingPunct="1">
                  <a:spcBef>
                    <a:spcPct val="20000"/>
                  </a:spcBef>
                </a:pPr>
                <a:r>
                  <a:rPr lang="en-US" altLang="zh-CN"/>
                  <a:t>2</a:t>
                </a:r>
              </a:p>
            </p:txBody>
          </p:sp>
          <p:sp>
            <p:nvSpPr>
              <p:cNvPr id="57408" name="Rectangle 37"/>
              <p:cNvSpPr>
                <a:spLocks noChangeArrowheads="1"/>
              </p:cNvSpPr>
              <p:nvPr/>
            </p:nvSpPr>
            <p:spPr bwMode="auto">
              <a:xfrm>
                <a:off x="2158" y="2326"/>
                <a:ext cx="510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pPr eaLnBrk="1" hangingPunct="1">
                  <a:spcBef>
                    <a:spcPct val="20000"/>
                  </a:spcBef>
                </a:pPr>
                <a:r>
                  <a:rPr lang="en-US" altLang="zh-CN"/>
                  <a:t>C</a:t>
                </a:r>
              </a:p>
            </p:txBody>
          </p:sp>
          <p:sp>
            <p:nvSpPr>
              <p:cNvPr id="57409" name="Rectangle 38"/>
              <p:cNvSpPr>
                <a:spLocks noChangeArrowheads="1"/>
              </p:cNvSpPr>
              <p:nvPr/>
            </p:nvSpPr>
            <p:spPr bwMode="auto">
              <a:xfrm>
                <a:off x="3177" y="1960"/>
                <a:ext cx="510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pPr eaLnBrk="1" hangingPunct="1">
                  <a:spcBef>
                    <a:spcPct val="20000"/>
                  </a:spcBef>
                </a:pPr>
                <a:r>
                  <a:rPr lang="en-US" altLang="zh-CN">
                    <a:solidFill>
                      <a:srgbClr val="FFFF66"/>
                    </a:solidFill>
                  </a:rPr>
                  <a:t>5</a:t>
                </a:r>
              </a:p>
            </p:txBody>
          </p:sp>
          <p:sp>
            <p:nvSpPr>
              <p:cNvPr id="57410" name="Rectangle 39"/>
              <p:cNvSpPr>
                <a:spLocks noChangeArrowheads="1"/>
              </p:cNvSpPr>
              <p:nvPr/>
            </p:nvSpPr>
            <p:spPr bwMode="auto">
              <a:xfrm>
                <a:off x="2668" y="1960"/>
                <a:ext cx="509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pPr eaLnBrk="1" hangingPunct="1">
                  <a:spcBef>
                    <a:spcPct val="20000"/>
                  </a:spcBef>
                </a:pPr>
                <a:r>
                  <a:rPr lang="en-US" altLang="zh-CN">
                    <a:solidFill>
                      <a:srgbClr val="FFFF66"/>
                    </a:solidFill>
                  </a:rPr>
                  <a:t>1</a:t>
                </a:r>
              </a:p>
            </p:txBody>
          </p:sp>
          <p:sp>
            <p:nvSpPr>
              <p:cNvPr id="57411" name="Rectangle 40"/>
              <p:cNvSpPr>
                <a:spLocks noChangeArrowheads="1"/>
              </p:cNvSpPr>
              <p:nvPr/>
            </p:nvSpPr>
            <p:spPr bwMode="auto">
              <a:xfrm>
                <a:off x="2158" y="1960"/>
                <a:ext cx="510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pPr eaLnBrk="1" hangingPunct="1">
                  <a:spcBef>
                    <a:spcPct val="20000"/>
                  </a:spcBef>
                </a:pPr>
                <a:r>
                  <a:rPr lang="en-US" altLang="zh-CN">
                    <a:solidFill>
                      <a:srgbClr val="FFFF66"/>
                    </a:solidFill>
                  </a:rPr>
                  <a:t>B</a:t>
                </a:r>
              </a:p>
            </p:txBody>
          </p:sp>
          <p:sp>
            <p:nvSpPr>
              <p:cNvPr id="57412" name="Rectangle 41"/>
              <p:cNvSpPr>
                <a:spLocks noChangeArrowheads="1"/>
              </p:cNvSpPr>
              <p:nvPr/>
            </p:nvSpPr>
            <p:spPr bwMode="auto">
              <a:xfrm>
                <a:off x="3177" y="1595"/>
                <a:ext cx="510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pPr eaLnBrk="1" hangingPunct="1">
                  <a:spcBef>
                    <a:spcPct val="20000"/>
                  </a:spcBef>
                </a:pPr>
                <a:r>
                  <a:rPr lang="en-US" altLang="zh-CN"/>
                  <a:t>6</a:t>
                </a:r>
              </a:p>
            </p:txBody>
          </p:sp>
          <p:sp>
            <p:nvSpPr>
              <p:cNvPr id="57413" name="Rectangle 42"/>
              <p:cNvSpPr>
                <a:spLocks noChangeArrowheads="1"/>
              </p:cNvSpPr>
              <p:nvPr/>
            </p:nvSpPr>
            <p:spPr bwMode="auto">
              <a:xfrm>
                <a:off x="2668" y="1595"/>
                <a:ext cx="509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pPr eaLnBrk="1" hangingPunct="1">
                  <a:spcBef>
                    <a:spcPct val="20000"/>
                  </a:spcBef>
                </a:pPr>
                <a:r>
                  <a:rPr lang="en-US" altLang="zh-CN"/>
                  <a:t>1</a:t>
                </a:r>
              </a:p>
            </p:txBody>
          </p:sp>
          <p:sp>
            <p:nvSpPr>
              <p:cNvPr id="57414" name="Rectangle 43"/>
              <p:cNvSpPr>
                <a:spLocks noChangeArrowheads="1"/>
              </p:cNvSpPr>
              <p:nvPr/>
            </p:nvSpPr>
            <p:spPr bwMode="auto">
              <a:xfrm>
                <a:off x="2158" y="1595"/>
                <a:ext cx="510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pPr eaLnBrk="1" hangingPunct="1">
                  <a:spcBef>
                    <a:spcPct val="20000"/>
                  </a:spcBef>
                </a:pPr>
                <a:r>
                  <a:rPr lang="en-US" altLang="zh-CN"/>
                  <a:t>A</a:t>
                </a:r>
              </a:p>
            </p:txBody>
          </p:sp>
          <p:sp>
            <p:nvSpPr>
              <p:cNvPr id="57415" name="Line 44"/>
              <p:cNvSpPr>
                <a:spLocks noChangeShapeType="1"/>
              </p:cNvSpPr>
              <p:nvPr/>
            </p:nvSpPr>
            <p:spPr bwMode="auto">
              <a:xfrm>
                <a:off x="2158" y="1595"/>
                <a:ext cx="1529" cy="0"/>
              </a:xfrm>
              <a:prstGeom prst="line">
                <a:avLst/>
              </a:prstGeom>
              <a:noFill/>
              <a:ln w="28575" cap="sq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7416" name="Line 45"/>
              <p:cNvSpPr>
                <a:spLocks noChangeShapeType="1"/>
              </p:cNvSpPr>
              <p:nvPr/>
            </p:nvSpPr>
            <p:spPr bwMode="auto">
              <a:xfrm>
                <a:off x="2158" y="1960"/>
                <a:ext cx="1529" cy="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7417" name="Line 46"/>
              <p:cNvSpPr>
                <a:spLocks noChangeShapeType="1"/>
              </p:cNvSpPr>
              <p:nvPr/>
            </p:nvSpPr>
            <p:spPr bwMode="auto">
              <a:xfrm>
                <a:off x="2158" y="2326"/>
                <a:ext cx="1529" cy="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7418" name="Line 47"/>
              <p:cNvSpPr>
                <a:spLocks noChangeShapeType="1"/>
              </p:cNvSpPr>
              <p:nvPr/>
            </p:nvSpPr>
            <p:spPr bwMode="auto">
              <a:xfrm>
                <a:off x="2158" y="2691"/>
                <a:ext cx="1529" cy="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7419" name="Line 48"/>
              <p:cNvSpPr>
                <a:spLocks noChangeShapeType="1"/>
              </p:cNvSpPr>
              <p:nvPr/>
            </p:nvSpPr>
            <p:spPr bwMode="auto">
              <a:xfrm>
                <a:off x="2158" y="3056"/>
                <a:ext cx="1529" cy="0"/>
              </a:xfrm>
              <a:prstGeom prst="line">
                <a:avLst/>
              </a:prstGeom>
              <a:noFill/>
              <a:ln w="28575" cap="sq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7420" name="Line 49"/>
              <p:cNvSpPr>
                <a:spLocks noChangeShapeType="1"/>
              </p:cNvSpPr>
              <p:nvPr/>
            </p:nvSpPr>
            <p:spPr bwMode="auto">
              <a:xfrm>
                <a:off x="2158" y="1595"/>
                <a:ext cx="0" cy="1461"/>
              </a:xfrm>
              <a:prstGeom prst="line">
                <a:avLst/>
              </a:prstGeom>
              <a:noFill/>
              <a:ln w="28575" cap="sq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7421" name="Line 50"/>
              <p:cNvSpPr>
                <a:spLocks noChangeShapeType="1"/>
              </p:cNvSpPr>
              <p:nvPr/>
            </p:nvSpPr>
            <p:spPr bwMode="auto">
              <a:xfrm>
                <a:off x="3177" y="1595"/>
                <a:ext cx="0" cy="1461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7422" name="Line 51"/>
              <p:cNvSpPr>
                <a:spLocks noChangeShapeType="1"/>
              </p:cNvSpPr>
              <p:nvPr/>
            </p:nvSpPr>
            <p:spPr bwMode="auto">
              <a:xfrm>
                <a:off x="3687" y="1595"/>
                <a:ext cx="0" cy="1461"/>
              </a:xfrm>
              <a:prstGeom prst="line">
                <a:avLst/>
              </a:prstGeom>
              <a:noFill/>
              <a:ln w="28575" cap="sq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7423" name="Line 52"/>
              <p:cNvSpPr>
                <a:spLocks noChangeShapeType="1"/>
              </p:cNvSpPr>
              <p:nvPr/>
            </p:nvSpPr>
            <p:spPr bwMode="auto">
              <a:xfrm>
                <a:off x="2668" y="1595"/>
                <a:ext cx="0" cy="1461"/>
              </a:xfrm>
              <a:prstGeom prst="line">
                <a:avLst/>
              </a:prstGeom>
              <a:noFill/>
              <a:ln w="28575" cap="sq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7424" name="Rectangle 53"/>
              <p:cNvSpPr>
                <a:spLocks noChangeArrowheads="1"/>
              </p:cNvSpPr>
              <p:nvPr/>
            </p:nvSpPr>
            <p:spPr bwMode="auto">
              <a:xfrm>
                <a:off x="2657" y="1296"/>
                <a:ext cx="50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400"/>
                  <a:t>已贷</a:t>
                </a:r>
              </a:p>
            </p:txBody>
          </p:sp>
          <p:sp>
            <p:nvSpPr>
              <p:cNvPr id="57425" name="Rectangle 54"/>
              <p:cNvSpPr>
                <a:spLocks noChangeArrowheads="1"/>
              </p:cNvSpPr>
              <p:nvPr/>
            </p:nvSpPr>
            <p:spPr bwMode="auto">
              <a:xfrm>
                <a:off x="3167" y="1296"/>
                <a:ext cx="50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400"/>
                  <a:t>限额</a:t>
                </a:r>
              </a:p>
            </p:txBody>
          </p:sp>
          <p:sp>
            <p:nvSpPr>
              <p:cNvPr id="57426" name="Rectangle 55"/>
              <p:cNvSpPr>
                <a:spLocks noChangeArrowheads="1"/>
              </p:cNvSpPr>
              <p:nvPr/>
            </p:nvSpPr>
            <p:spPr bwMode="auto">
              <a:xfrm>
                <a:off x="1988" y="3056"/>
                <a:ext cx="142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/>
                  <a:t>银行家： </a:t>
                </a:r>
                <a:r>
                  <a:rPr lang="en-US" altLang="zh-CN" dirty="0"/>
                  <a:t>2</a:t>
                </a:r>
                <a:r>
                  <a:rPr lang="en-US" altLang="zh-CN" sz="2400" dirty="0"/>
                  <a:t>K</a:t>
                </a:r>
              </a:p>
            </p:txBody>
          </p:sp>
        </p:grpSp>
        <p:sp>
          <p:nvSpPr>
            <p:cNvPr id="57402" name="Text Box 56"/>
            <p:cNvSpPr txBox="1">
              <a:spLocks noChangeArrowheads="1"/>
            </p:cNvSpPr>
            <p:nvPr/>
          </p:nvSpPr>
          <p:spPr bwMode="auto">
            <a:xfrm>
              <a:off x="2448" y="3404"/>
              <a:ext cx="10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/>
                <a:t>安全状态</a:t>
              </a:r>
            </a:p>
          </p:txBody>
        </p:sp>
      </p:grpSp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6056313" y="2171700"/>
            <a:ext cx="2697162" cy="3865563"/>
            <a:chOff x="3815" y="1296"/>
            <a:chExt cx="1699" cy="2435"/>
          </a:xfrm>
        </p:grpSpPr>
        <p:sp>
          <p:nvSpPr>
            <p:cNvPr id="57376" name="Rectangle 58"/>
            <p:cNvSpPr>
              <a:spLocks noChangeArrowheads="1"/>
            </p:cNvSpPr>
            <p:nvPr/>
          </p:nvSpPr>
          <p:spPr bwMode="auto">
            <a:xfrm>
              <a:off x="5004" y="2691"/>
              <a:ext cx="51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7</a:t>
              </a:r>
            </a:p>
          </p:txBody>
        </p:sp>
        <p:sp>
          <p:nvSpPr>
            <p:cNvPr id="57377" name="Rectangle 59"/>
            <p:cNvSpPr>
              <a:spLocks noChangeArrowheads="1"/>
            </p:cNvSpPr>
            <p:nvPr/>
          </p:nvSpPr>
          <p:spPr bwMode="auto">
            <a:xfrm>
              <a:off x="4495" y="2691"/>
              <a:ext cx="50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4</a:t>
              </a:r>
            </a:p>
          </p:txBody>
        </p:sp>
        <p:sp>
          <p:nvSpPr>
            <p:cNvPr id="57378" name="Rectangle 60"/>
            <p:cNvSpPr>
              <a:spLocks noChangeArrowheads="1"/>
            </p:cNvSpPr>
            <p:nvPr/>
          </p:nvSpPr>
          <p:spPr bwMode="auto">
            <a:xfrm>
              <a:off x="3985" y="2691"/>
              <a:ext cx="51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D</a:t>
              </a:r>
            </a:p>
          </p:txBody>
        </p:sp>
        <p:sp>
          <p:nvSpPr>
            <p:cNvPr id="57379" name="Rectangle 61"/>
            <p:cNvSpPr>
              <a:spLocks noChangeArrowheads="1"/>
            </p:cNvSpPr>
            <p:nvPr/>
          </p:nvSpPr>
          <p:spPr bwMode="auto">
            <a:xfrm>
              <a:off x="5004" y="2326"/>
              <a:ext cx="51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4</a:t>
              </a:r>
            </a:p>
          </p:txBody>
        </p:sp>
        <p:sp>
          <p:nvSpPr>
            <p:cNvPr id="57380" name="Rectangle 62"/>
            <p:cNvSpPr>
              <a:spLocks noChangeArrowheads="1"/>
            </p:cNvSpPr>
            <p:nvPr/>
          </p:nvSpPr>
          <p:spPr bwMode="auto">
            <a:xfrm>
              <a:off x="4495" y="2326"/>
              <a:ext cx="50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2</a:t>
              </a:r>
            </a:p>
          </p:txBody>
        </p:sp>
        <p:sp>
          <p:nvSpPr>
            <p:cNvPr id="57381" name="Rectangle 63"/>
            <p:cNvSpPr>
              <a:spLocks noChangeArrowheads="1"/>
            </p:cNvSpPr>
            <p:nvPr/>
          </p:nvSpPr>
          <p:spPr bwMode="auto">
            <a:xfrm>
              <a:off x="3985" y="2326"/>
              <a:ext cx="51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C</a:t>
              </a:r>
            </a:p>
          </p:txBody>
        </p:sp>
        <p:sp>
          <p:nvSpPr>
            <p:cNvPr id="57382" name="Rectangle 64"/>
            <p:cNvSpPr>
              <a:spLocks noChangeArrowheads="1"/>
            </p:cNvSpPr>
            <p:nvPr/>
          </p:nvSpPr>
          <p:spPr bwMode="auto">
            <a:xfrm>
              <a:off x="5004" y="1960"/>
              <a:ext cx="51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57383" name="Rectangle 65"/>
            <p:cNvSpPr>
              <a:spLocks noChangeArrowheads="1"/>
            </p:cNvSpPr>
            <p:nvPr/>
          </p:nvSpPr>
          <p:spPr bwMode="auto">
            <a:xfrm>
              <a:off x="4495" y="1960"/>
              <a:ext cx="509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57384" name="Rectangle 66"/>
            <p:cNvSpPr>
              <a:spLocks noChangeArrowheads="1"/>
            </p:cNvSpPr>
            <p:nvPr/>
          </p:nvSpPr>
          <p:spPr bwMode="auto">
            <a:xfrm>
              <a:off x="3985" y="1960"/>
              <a:ext cx="51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57385" name="Rectangle 67"/>
            <p:cNvSpPr>
              <a:spLocks noChangeArrowheads="1"/>
            </p:cNvSpPr>
            <p:nvPr/>
          </p:nvSpPr>
          <p:spPr bwMode="auto">
            <a:xfrm>
              <a:off x="5004" y="1595"/>
              <a:ext cx="51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6</a:t>
              </a:r>
            </a:p>
          </p:txBody>
        </p:sp>
        <p:sp>
          <p:nvSpPr>
            <p:cNvPr id="57386" name="Rectangle 68"/>
            <p:cNvSpPr>
              <a:spLocks noChangeArrowheads="1"/>
            </p:cNvSpPr>
            <p:nvPr/>
          </p:nvSpPr>
          <p:spPr bwMode="auto">
            <a:xfrm>
              <a:off x="4495" y="1595"/>
              <a:ext cx="50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1</a:t>
              </a:r>
            </a:p>
          </p:txBody>
        </p:sp>
        <p:sp>
          <p:nvSpPr>
            <p:cNvPr id="57387" name="Rectangle 69"/>
            <p:cNvSpPr>
              <a:spLocks noChangeArrowheads="1"/>
            </p:cNvSpPr>
            <p:nvPr/>
          </p:nvSpPr>
          <p:spPr bwMode="auto">
            <a:xfrm>
              <a:off x="3985" y="1595"/>
              <a:ext cx="51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zh-CN"/>
                <a:t>A</a:t>
              </a:r>
            </a:p>
          </p:txBody>
        </p:sp>
        <p:sp>
          <p:nvSpPr>
            <p:cNvPr id="57388" name="Line 70"/>
            <p:cNvSpPr>
              <a:spLocks noChangeShapeType="1"/>
            </p:cNvSpPr>
            <p:nvPr/>
          </p:nvSpPr>
          <p:spPr bwMode="auto">
            <a:xfrm>
              <a:off x="3985" y="1595"/>
              <a:ext cx="1529" cy="0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7389" name="Line 71"/>
            <p:cNvSpPr>
              <a:spLocks noChangeShapeType="1"/>
            </p:cNvSpPr>
            <p:nvPr/>
          </p:nvSpPr>
          <p:spPr bwMode="auto">
            <a:xfrm>
              <a:off x="3985" y="1960"/>
              <a:ext cx="1529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7390" name="Line 72"/>
            <p:cNvSpPr>
              <a:spLocks noChangeShapeType="1"/>
            </p:cNvSpPr>
            <p:nvPr/>
          </p:nvSpPr>
          <p:spPr bwMode="auto">
            <a:xfrm>
              <a:off x="3985" y="2326"/>
              <a:ext cx="1529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7391" name="Line 73"/>
            <p:cNvSpPr>
              <a:spLocks noChangeShapeType="1"/>
            </p:cNvSpPr>
            <p:nvPr/>
          </p:nvSpPr>
          <p:spPr bwMode="auto">
            <a:xfrm>
              <a:off x="3985" y="2691"/>
              <a:ext cx="1529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7392" name="Line 74"/>
            <p:cNvSpPr>
              <a:spLocks noChangeShapeType="1"/>
            </p:cNvSpPr>
            <p:nvPr/>
          </p:nvSpPr>
          <p:spPr bwMode="auto">
            <a:xfrm>
              <a:off x="3985" y="3056"/>
              <a:ext cx="1529" cy="0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7393" name="Line 75"/>
            <p:cNvSpPr>
              <a:spLocks noChangeShapeType="1"/>
            </p:cNvSpPr>
            <p:nvPr/>
          </p:nvSpPr>
          <p:spPr bwMode="auto">
            <a:xfrm>
              <a:off x="3985" y="1595"/>
              <a:ext cx="0" cy="1461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7394" name="Line 76"/>
            <p:cNvSpPr>
              <a:spLocks noChangeShapeType="1"/>
            </p:cNvSpPr>
            <p:nvPr/>
          </p:nvSpPr>
          <p:spPr bwMode="auto">
            <a:xfrm>
              <a:off x="5004" y="1595"/>
              <a:ext cx="0" cy="1461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7395" name="Line 77"/>
            <p:cNvSpPr>
              <a:spLocks noChangeShapeType="1"/>
            </p:cNvSpPr>
            <p:nvPr/>
          </p:nvSpPr>
          <p:spPr bwMode="auto">
            <a:xfrm>
              <a:off x="5514" y="1595"/>
              <a:ext cx="0" cy="1461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7396" name="Line 78"/>
            <p:cNvSpPr>
              <a:spLocks noChangeShapeType="1"/>
            </p:cNvSpPr>
            <p:nvPr/>
          </p:nvSpPr>
          <p:spPr bwMode="auto">
            <a:xfrm>
              <a:off x="4495" y="1595"/>
              <a:ext cx="0" cy="1461"/>
            </a:xfrm>
            <a:prstGeom prst="line">
              <a:avLst/>
            </a:prstGeom>
            <a:noFill/>
            <a:ln w="28575" cap="sq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7397" name="Rectangle 79"/>
            <p:cNvSpPr>
              <a:spLocks noChangeArrowheads="1"/>
            </p:cNvSpPr>
            <p:nvPr/>
          </p:nvSpPr>
          <p:spPr bwMode="auto">
            <a:xfrm>
              <a:off x="4484" y="1296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/>
                <a:t>已贷</a:t>
              </a:r>
            </a:p>
          </p:txBody>
        </p:sp>
        <p:sp>
          <p:nvSpPr>
            <p:cNvPr id="57398" name="Rectangle 80"/>
            <p:cNvSpPr>
              <a:spLocks noChangeArrowheads="1"/>
            </p:cNvSpPr>
            <p:nvPr/>
          </p:nvSpPr>
          <p:spPr bwMode="auto">
            <a:xfrm>
              <a:off x="4994" y="1296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/>
                <a:t>限额</a:t>
              </a:r>
            </a:p>
          </p:txBody>
        </p:sp>
        <p:sp>
          <p:nvSpPr>
            <p:cNvPr id="57399" name="Rectangle 81"/>
            <p:cNvSpPr>
              <a:spLocks noChangeArrowheads="1"/>
            </p:cNvSpPr>
            <p:nvPr/>
          </p:nvSpPr>
          <p:spPr bwMode="auto">
            <a:xfrm>
              <a:off x="3815" y="3056"/>
              <a:ext cx="138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 dirty="0"/>
                <a:t>银行家： </a:t>
              </a:r>
              <a:r>
                <a:rPr lang="en-US" altLang="zh-CN" dirty="0"/>
                <a:t>1</a:t>
              </a:r>
              <a:r>
                <a:rPr lang="en-US" altLang="zh-CN" sz="2400" dirty="0"/>
                <a:t>K</a:t>
              </a:r>
            </a:p>
          </p:txBody>
        </p:sp>
        <p:sp>
          <p:nvSpPr>
            <p:cNvPr id="57400" name="Text Box 82"/>
            <p:cNvSpPr txBox="1">
              <a:spLocks noChangeArrowheads="1"/>
            </p:cNvSpPr>
            <p:nvPr/>
          </p:nvSpPr>
          <p:spPr bwMode="auto">
            <a:xfrm>
              <a:off x="4179" y="3404"/>
              <a:ext cx="1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/>
                <a:t>不安全状态</a:t>
              </a:r>
            </a:p>
          </p:txBody>
        </p:sp>
      </p:grp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3336925" y="123825"/>
            <a:ext cx="24161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dirty="0">
                <a:solidFill>
                  <a:srgbClr val="FFC000"/>
                </a:solidFill>
              </a:rPr>
              <a:t>银行家算法</a:t>
            </a:r>
          </a:p>
        </p:txBody>
      </p:sp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1157287" y="703263"/>
            <a:ext cx="7540625" cy="2677656"/>
          </a:xfrm>
          <a:prstGeom prst="rect">
            <a:avLst/>
          </a:prstGeom>
          <a:noFill/>
          <a:ln w="158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dirty="0"/>
              <a:t>S1  </a:t>
            </a:r>
            <a:r>
              <a:rPr lang="zh-CN" altLang="en-US" dirty="0"/>
              <a:t>某个客户提出贷款请求；</a:t>
            </a:r>
          </a:p>
          <a:p>
            <a:r>
              <a:rPr lang="en-US" altLang="zh-CN" dirty="0"/>
              <a:t>S2  </a:t>
            </a:r>
            <a:r>
              <a:rPr lang="zh-CN" altLang="en-US" dirty="0"/>
              <a:t>假设批准该请求，将得到系统状态</a:t>
            </a:r>
            <a:r>
              <a:rPr lang="en-US" altLang="zh-CN" dirty="0"/>
              <a:t>T</a:t>
            </a:r>
            <a:r>
              <a:rPr lang="zh-CN" altLang="en-US" dirty="0"/>
              <a:t>；</a:t>
            </a:r>
          </a:p>
          <a:p>
            <a:r>
              <a:rPr lang="en-US" altLang="zh-CN" dirty="0"/>
              <a:t>S3  </a:t>
            </a:r>
            <a:r>
              <a:rPr lang="zh-CN" altLang="en-US" dirty="0"/>
              <a:t>判断状态</a:t>
            </a:r>
            <a:r>
              <a:rPr lang="en-US" altLang="zh-CN" dirty="0"/>
              <a:t>T</a:t>
            </a:r>
            <a:r>
              <a:rPr lang="zh-CN" altLang="en-US" dirty="0"/>
              <a:t>是否安全，</a:t>
            </a:r>
            <a:br>
              <a:rPr lang="zh-CN" altLang="en-US" dirty="0"/>
            </a:br>
            <a:r>
              <a:rPr lang="zh-CN" altLang="en-US" dirty="0"/>
              <a:t>      如果安全，则批准该请求，转</a:t>
            </a:r>
            <a:r>
              <a:rPr lang="en-US" altLang="zh-CN" dirty="0"/>
              <a:t>S1</a:t>
            </a:r>
            <a:r>
              <a:rPr lang="zh-CN" altLang="en-US" dirty="0"/>
              <a:t>；</a:t>
            </a:r>
            <a:br>
              <a:rPr lang="zh-CN" altLang="en-US" dirty="0"/>
            </a:br>
            <a:r>
              <a:rPr lang="zh-CN" altLang="en-US" dirty="0"/>
              <a:t>      如果不安全，则不批准该请求，</a:t>
            </a:r>
            <a:endParaRPr lang="en-US" altLang="zh-CN" dirty="0"/>
          </a:p>
          <a:p>
            <a:r>
              <a:rPr lang="zh-CN" altLang="zh-CN" dirty="0"/>
              <a:t> </a:t>
            </a:r>
            <a:r>
              <a:rPr lang="zh-CN" altLang="en-US" dirty="0"/>
              <a:t>      延期到以后处理，转</a:t>
            </a:r>
            <a:r>
              <a:rPr lang="en-US" altLang="zh-CN" dirty="0"/>
              <a:t>S1</a:t>
            </a:r>
            <a:r>
              <a:rPr lang="zh-CN" altLang="en-US" dirty="0"/>
              <a:t>；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57288" y="3462338"/>
            <a:ext cx="7540625" cy="3221037"/>
            <a:chOff x="729" y="2181"/>
            <a:chExt cx="4750" cy="2029"/>
          </a:xfrm>
        </p:grpSpPr>
        <p:sp>
          <p:nvSpPr>
            <p:cNvPr id="58373" name="Text Box 5"/>
            <p:cNvSpPr txBox="1">
              <a:spLocks noChangeArrowheads="1"/>
            </p:cNvSpPr>
            <p:nvPr/>
          </p:nvSpPr>
          <p:spPr bwMode="auto">
            <a:xfrm>
              <a:off x="1478" y="2181"/>
              <a:ext cx="292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zh-CN" altLang="en-US" sz="3200" dirty="0"/>
                <a:t>判断一个状态</a:t>
              </a:r>
              <a:r>
                <a:rPr lang="en-US" altLang="zh-CN" sz="3200" dirty="0"/>
                <a:t>T</a:t>
              </a:r>
              <a:r>
                <a:rPr lang="zh-CN" altLang="en-US" sz="3200" dirty="0"/>
                <a:t>是否安全</a:t>
              </a:r>
            </a:p>
          </p:txBody>
        </p:sp>
        <p:sp>
          <p:nvSpPr>
            <p:cNvPr id="58374" name="Text Box 6"/>
            <p:cNvSpPr txBox="1">
              <a:spLocks noChangeArrowheads="1"/>
            </p:cNvSpPr>
            <p:nvPr/>
          </p:nvSpPr>
          <p:spPr bwMode="auto">
            <a:xfrm>
              <a:off x="729" y="2528"/>
              <a:ext cx="4750" cy="1682"/>
            </a:xfrm>
            <a:prstGeom prst="rect">
              <a:avLst/>
            </a:prstGeom>
            <a:noFill/>
            <a:ln w="1587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en-US" altLang="zh-CN" dirty="0"/>
                <a:t>S1  </a:t>
              </a:r>
              <a:r>
                <a:rPr lang="zh-CN" altLang="en-US" dirty="0"/>
                <a:t>银行家检查一下，看他手里的资源能否满足</a:t>
              </a:r>
              <a:br>
                <a:rPr lang="zh-CN" altLang="en-US" dirty="0"/>
              </a:br>
              <a:r>
                <a:rPr lang="zh-CN" altLang="en-US" dirty="0"/>
                <a:t>   某个客户的请求（剩余的最大限额）；</a:t>
              </a:r>
            </a:p>
            <a:p>
              <a:r>
                <a:rPr lang="en-US" altLang="zh-CN" dirty="0"/>
                <a:t>S2  </a:t>
              </a:r>
              <a:r>
                <a:rPr lang="zh-CN" altLang="en-US" dirty="0"/>
                <a:t>如果可以，则该客户的贷款请求已经满足，</a:t>
              </a:r>
              <a:br>
                <a:rPr lang="zh-CN" altLang="en-US" dirty="0"/>
              </a:br>
              <a:r>
                <a:rPr lang="zh-CN" altLang="en-US" dirty="0"/>
                <a:t>   因此他偿还了所有贷款。转</a:t>
              </a:r>
              <a:r>
                <a:rPr lang="en-US" altLang="zh-CN" dirty="0"/>
                <a:t>S1</a:t>
              </a:r>
              <a:r>
                <a:rPr lang="zh-CN" altLang="en-US" dirty="0"/>
                <a:t>；</a:t>
              </a:r>
            </a:p>
            <a:p>
              <a:r>
                <a:rPr lang="en-US" altLang="zh-CN" dirty="0"/>
                <a:t>S3  </a:t>
              </a:r>
              <a:r>
                <a:rPr lang="zh-CN" altLang="en-US" dirty="0"/>
                <a:t>如果到最后，所有的贷款都能偿还，则状态</a:t>
              </a:r>
              <a:br>
                <a:rPr lang="zh-CN" altLang="en-US" dirty="0"/>
              </a:br>
              <a:r>
                <a:rPr lang="zh-CN" altLang="en-US" dirty="0"/>
                <a:t>   </a:t>
              </a:r>
              <a:r>
                <a:rPr lang="en-US" altLang="zh-CN" dirty="0"/>
                <a:t>T</a:t>
              </a:r>
              <a:r>
                <a:rPr lang="zh-CN" altLang="en-US" dirty="0"/>
                <a:t>就是安全的，否则就是不安全的。</a:t>
              </a:r>
            </a:p>
          </p:txBody>
        </p:sp>
      </p:grp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2244725" y="66675"/>
            <a:ext cx="4756150" cy="641350"/>
          </a:xfrm>
          <a:prstGeom prst="rect">
            <a:avLst/>
          </a:prstGeom>
          <a:gradFill rotWithShape="0">
            <a:gsLst>
              <a:gs pos="0">
                <a:srgbClr val="ADE7E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b="0">
                <a:solidFill>
                  <a:schemeClr val="tx1"/>
                </a:solidFill>
                <a:ea typeface="黑体" pitchFamily="49" charset="-122"/>
              </a:rPr>
              <a:t>2. </a:t>
            </a:r>
            <a:r>
              <a:rPr lang="zh-CN" altLang="en-US" sz="3600" b="0">
                <a:solidFill>
                  <a:schemeClr val="tx1"/>
                </a:solidFill>
                <a:ea typeface="黑体" pitchFamily="49" charset="-122"/>
              </a:rPr>
              <a:t>多种资源类型的情形</a:t>
            </a: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333375" y="671513"/>
            <a:ext cx="69707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/>
              <a:t>银行家算法：与单一资源类型的情形相同。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2503488" y="1087438"/>
            <a:ext cx="46497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dirty="0">
                <a:solidFill>
                  <a:srgbClr val="FFC000"/>
                </a:solidFill>
              </a:rPr>
              <a:t>判断一个状态</a:t>
            </a:r>
            <a:r>
              <a:rPr lang="en-US" altLang="zh-CN" dirty="0">
                <a:solidFill>
                  <a:srgbClr val="FFC000"/>
                </a:solidFill>
              </a:rPr>
              <a:t>T</a:t>
            </a:r>
            <a:r>
              <a:rPr lang="zh-CN" altLang="en-US" dirty="0">
                <a:solidFill>
                  <a:srgbClr val="FFC000"/>
                </a:solidFill>
              </a:rPr>
              <a:t>是否安全</a:t>
            </a:r>
          </a:p>
        </p:txBody>
      </p:sp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404813" y="1552575"/>
            <a:ext cx="8332787" cy="5262980"/>
          </a:xfrm>
          <a:prstGeom prst="rect">
            <a:avLst/>
          </a:prstGeom>
          <a:noFill/>
          <a:ln w="158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dirty="0"/>
              <a:t>数据结构：总的资源向量</a:t>
            </a:r>
            <a:r>
              <a:rPr lang="en-US" altLang="zh-CN" dirty="0"/>
              <a:t>E</a:t>
            </a:r>
            <a:r>
              <a:rPr lang="zh-CN" altLang="en-US" dirty="0"/>
              <a:t>、空闲资源向量</a:t>
            </a:r>
            <a:r>
              <a:rPr lang="en-US" altLang="zh-CN" dirty="0"/>
              <a:t>A</a:t>
            </a:r>
            <a:r>
              <a:rPr lang="zh-CN" altLang="en-US" dirty="0"/>
              <a:t>、当前分配矩阵</a:t>
            </a:r>
            <a:r>
              <a:rPr lang="en-US" altLang="zh-CN" dirty="0"/>
              <a:t>C</a:t>
            </a:r>
            <a:r>
              <a:rPr lang="zh-CN" altLang="en-US" dirty="0"/>
              <a:t>、请求矩阵</a:t>
            </a:r>
            <a:r>
              <a:rPr lang="en-US" altLang="zh-CN" dirty="0"/>
              <a:t>R</a:t>
            </a:r>
            <a:r>
              <a:rPr lang="zh-CN" altLang="en-US" dirty="0"/>
              <a:t>：</a:t>
            </a:r>
          </a:p>
          <a:p>
            <a:r>
              <a:rPr lang="en-US" altLang="zh-CN" dirty="0"/>
              <a:t>S1  </a:t>
            </a:r>
            <a:r>
              <a:rPr lang="zh-CN" altLang="en-US" dirty="0"/>
              <a:t>在请求矩阵</a:t>
            </a:r>
            <a:r>
              <a:rPr lang="en-US" altLang="zh-CN" dirty="0"/>
              <a:t>R</a:t>
            </a:r>
            <a:r>
              <a:rPr lang="zh-CN" altLang="en-US" dirty="0"/>
              <a:t>当中，寻找某一行</a:t>
            </a:r>
            <a:r>
              <a:rPr lang="en-US" altLang="zh-CN" dirty="0" err="1"/>
              <a:t>R</a:t>
            </a:r>
            <a:r>
              <a:rPr lang="en-US" altLang="zh-CN" sz="3200" baseline="-10000" dirty="0" err="1"/>
              <a:t>i</a:t>
            </a:r>
            <a:r>
              <a:rPr lang="zh-CN" altLang="en-US" dirty="0"/>
              <a:t>，它的每一个</a:t>
            </a:r>
            <a:br>
              <a:rPr lang="zh-CN" altLang="en-US" dirty="0"/>
            </a:br>
            <a:r>
              <a:rPr lang="zh-CN" altLang="en-US" dirty="0"/>
              <a:t>   分量均小于或等于</a:t>
            </a:r>
            <a:r>
              <a:rPr lang="en-US" altLang="zh-CN" dirty="0"/>
              <a:t>A</a:t>
            </a:r>
            <a:r>
              <a:rPr lang="zh-CN" altLang="en-US" dirty="0"/>
              <a:t>当中的相应元素；如果不存</a:t>
            </a:r>
            <a:br>
              <a:rPr lang="zh-CN" altLang="en-US" dirty="0"/>
            </a:br>
            <a:r>
              <a:rPr lang="zh-CN" altLang="en-US" dirty="0"/>
              <a:t>   在这样的行，则表示找不到一个进程可以运行结</a:t>
            </a:r>
            <a:br>
              <a:rPr lang="zh-CN" altLang="en-US" dirty="0"/>
            </a:br>
            <a:r>
              <a:rPr lang="zh-CN" altLang="en-US" dirty="0"/>
              <a:t>   束，系统将可能陷入死锁；</a:t>
            </a:r>
          </a:p>
          <a:p>
            <a:r>
              <a:rPr lang="en-US" altLang="zh-CN" dirty="0"/>
              <a:t>S2  </a:t>
            </a:r>
            <a:r>
              <a:rPr lang="zh-CN" altLang="en-US" dirty="0"/>
              <a:t>如果</a:t>
            </a:r>
            <a:r>
              <a:rPr lang="en-US" altLang="zh-CN" dirty="0" err="1"/>
              <a:t>R</a:t>
            </a:r>
            <a:r>
              <a:rPr lang="en-US" altLang="zh-CN" sz="3200" baseline="-10000" dirty="0" err="1"/>
              <a:t>i</a:t>
            </a:r>
            <a:r>
              <a:rPr lang="zh-CN" altLang="en-US" dirty="0"/>
              <a:t>存在，则假设进程</a:t>
            </a:r>
            <a:r>
              <a:rPr lang="en-US" altLang="zh-CN" dirty="0"/>
              <a:t>P</a:t>
            </a:r>
            <a:r>
              <a:rPr lang="en-US" altLang="zh-CN" sz="3200" baseline="-10000" dirty="0"/>
              <a:t>i</a:t>
            </a:r>
            <a:r>
              <a:rPr lang="zh-CN" altLang="en-US" dirty="0"/>
              <a:t>将请求它需要的所有</a:t>
            </a:r>
            <a:br>
              <a:rPr lang="zh-CN" altLang="en-US" dirty="0"/>
            </a:br>
            <a:r>
              <a:rPr lang="zh-CN" altLang="en-US" dirty="0"/>
              <a:t>   资源，并得到了满足。然后运行结束，并释放它</a:t>
            </a:r>
            <a:br>
              <a:rPr lang="zh-CN" altLang="en-US" dirty="0"/>
            </a:br>
            <a:r>
              <a:rPr lang="zh-CN" altLang="en-US" dirty="0"/>
              <a:t>   的所有资源（加入到</a:t>
            </a:r>
            <a:r>
              <a:rPr lang="en-US" altLang="zh-CN" dirty="0"/>
              <a:t>A</a:t>
            </a:r>
            <a:r>
              <a:rPr lang="zh-CN" altLang="en-US" dirty="0"/>
              <a:t>当中）；</a:t>
            </a:r>
          </a:p>
          <a:p>
            <a:r>
              <a:rPr lang="en-US" altLang="zh-CN" dirty="0"/>
              <a:t>S3  </a:t>
            </a:r>
            <a:r>
              <a:rPr lang="zh-CN" altLang="en-US" dirty="0"/>
              <a:t>重复上述两个步骤，直到所有的进程都能运行结</a:t>
            </a:r>
            <a:br>
              <a:rPr lang="zh-CN" altLang="en-US" dirty="0"/>
            </a:br>
            <a:r>
              <a:rPr lang="zh-CN" altLang="en-US" dirty="0"/>
              <a:t>   束，这就说明最初的状态</a:t>
            </a:r>
            <a:r>
              <a:rPr lang="en-US" altLang="zh-CN" dirty="0"/>
              <a:t>T</a:t>
            </a:r>
            <a:r>
              <a:rPr lang="zh-CN" altLang="en-US" dirty="0"/>
              <a:t>是安全的；或者是死</a:t>
            </a:r>
            <a:br>
              <a:rPr lang="zh-CN" altLang="en-US" dirty="0"/>
            </a:br>
            <a:r>
              <a:rPr lang="zh-CN" altLang="en-US" dirty="0"/>
              <a:t>   锁发生，这就说明</a:t>
            </a:r>
            <a:r>
              <a:rPr lang="en-US" altLang="zh-CN" dirty="0"/>
              <a:t>T</a:t>
            </a:r>
            <a:r>
              <a:rPr lang="zh-CN" altLang="en-US" dirty="0"/>
              <a:t>是不安全的。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3408363" y="138113"/>
            <a:ext cx="20050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>
                <a:solidFill>
                  <a:srgbClr val="FFC000"/>
                </a:solidFill>
              </a:rPr>
              <a:t>一个例子</a:t>
            </a:r>
          </a:p>
        </p:txBody>
      </p:sp>
      <p:graphicFrame>
        <p:nvGraphicFramePr>
          <p:cNvPr id="1426435" name="Group 3"/>
          <p:cNvGraphicFramePr>
            <a:graphicFrameLocks noGrp="1"/>
          </p:cNvGraphicFramePr>
          <p:nvPr/>
        </p:nvGraphicFramePr>
        <p:xfrm>
          <a:off x="344488" y="2536825"/>
          <a:ext cx="4043362" cy="2898777"/>
        </p:xfrm>
        <a:graphic>
          <a:graphicData uri="http://schemas.openxmlformats.org/drawingml/2006/table">
            <a:tbl>
              <a:tblPr/>
              <a:tblGrid>
                <a:gridCol w="80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8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8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P2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P4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P5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0457" name="Text Box 41"/>
          <p:cNvSpPr txBox="1">
            <a:spLocks noChangeArrowheads="1"/>
          </p:cNvSpPr>
          <p:nvPr/>
        </p:nvSpPr>
        <p:spPr bwMode="auto">
          <a:xfrm>
            <a:off x="1019174" y="5546725"/>
            <a:ext cx="3368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dirty="0"/>
              <a:t>当前分配矩阵 </a:t>
            </a:r>
            <a:r>
              <a:rPr lang="en-US" altLang="zh-CN" dirty="0"/>
              <a:t>C</a:t>
            </a:r>
          </a:p>
        </p:txBody>
      </p:sp>
      <p:graphicFrame>
        <p:nvGraphicFramePr>
          <p:cNvPr id="1426474" name="Group 42"/>
          <p:cNvGraphicFramePr>
            <a:graphicFrameLocks noGrp="1"/>
          </p:cNvGraphicFramePr>
          <p:nvPr/>
        </p:nvGraphicFramePr>
        <p:xfrm>
          <a:off x="4797425" y="2546350"/>
          <a:ext cx="4043363" cy="2898777"/>
        </p:xfrm>
        <a:graphic>
          <a:graphicData uri="http://schemas.openxmlformats.org/drawingml/2006/table">
            <a:tbl>
              <a:tblPr/>
              <a:tblGrid>
                <a:gridCol w="80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8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80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P2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P4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P5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0496" name="Text Box 80"/>
          <p:cNvSpPr txBox="1">
            <a:spLocks noChangeArrowheads="1"/>
          </p:cNvSpPr>
          <p:nvPr/>
        </p:nvSpPr>
        <p:spPr bwMode="auto">
          <a:xfrm>
            <a:off x="5815013" y="5546725"/>
            <a:ext cx="3025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dirty="0"/>
              <a:t>请求矩阵 </a:t>
            </a:r>
            <a:r>
              <a:rPr lang="en-US" altLang="zh-CN" dirty="0"/>
              <a:t>R</a:t>
            </a:r>
          </a:p>
        </p:txBody>
      </p:sp>
      <p:sp>
        <p:nvSpPr>
          <p:cNvPr id="60497" name="Text Box 81"/>
          <p:cNvSpPr txBox="1">
            <a:spLocks noChangeArrowheads="1"/>
          </p:cNvSpPr>
          <p:nvPr/>
        </p:nvSpPr>
        <p:spPr bwMode="auto">
          <a:xfrm>
            <a:off x="1290638" y="788988"/>
            <a:ext cx="56800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dirty="0"/>
              <a:t>总的资源向量 </a:t>
            </a:r>
            <a:r>
              <a:rPr lang="en-US" altLang="zh-CN" dirty="0"/>
              <a:t>E</a:t>
            </a:r>
            <a:r>
              <a:rPr lang="zh-CN" altLang="en-US" dirty="0"/>
              <a:t>＝（                     ）</a:t>
            </a:r>
          </a:p>
        </p:txBody>
      </p:sp>
      <p:sp>
        <p:nvSpPr>
          <p:cNvPr id="60498" name="Text Box 82"/>
          <p:cNvSpPr txBox="1">
            <a:spLocks noChangeArrowheads="1"/>
          </p:cNvSpPr>
          <p:nvPr/>
        </p:nvSpPr>
        <p:spPr bwMode="auto">
          <a:xfrm>
            <a:off x="1271588" y="1288666"/>
            <a:ext cx="57007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空闲资源向量 </a:t>
            </a:r>
            <a:r>
              <a:rPr lang="en-US" altLang="zh-CN" dirty="0"/>
              <a:t>A</a:t>
            </a:r>
            <a:r>
              <a:rPr lang="zh-CN" altLang="en-US" dirty="0"/>
              <a:t>＝（                      ）</a:t>
            </a:r>
          </a:p>
        </p:txBody>
      </p:sp>
      <p:grpSp>
        <p:nvGrpSpPr>
          <p:cNvPr id="60499" name="Group 83"/>
          <p:cNvGrpSpPr>
            <a:grpSpLocks/>
          </p:cNvGrpSpPr>
          <p:nvPr/>
        </p:nvGrpSpPr>
        <p:grpSpPr bwMode="auto">
          <a:xfrm>
            <a:off x="4676775" y="777875"/>
            <a:ext cx="1757363" cy="519113"/>
            <a:chOff x="2874" y="643"/>
            <a:chExt cx="1107" cy="327"/>
          </a:xfrm>
        </p:grpSpPr>
        <p:sp>
          <p:nvSpPr>
            <p:cNvPr id="60555" name="Rectangle 84"/>
            <p:cNvSpPr>
              <a:spLocks noChangeArrowheads="1"/>
            </p:cNvSpPr>
            <p:nvPr/>
          </p:nvSpPr>
          <p:spPr bwMode="auto">
            <a:xfrm>
              <a:off x="2874" y="643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dirty="0"/>
                <a:t>6</a:t>
              </a:r>
            </a:p>
          </p:txBody>
        </p:sp>
        <p:sp>
          <p:nvSpPr>
            <p:cNvPr id="60556" name="Rectangle 85"/>
            <p:cNvSpPr>
              <a:spLocks noChangeArrowheads="1"/>
            </p:cNvSpPr>
            <p:nvPr/>
          </p:nvSpPr>
          <p:spPr bwMode="auto">
            <a:xfrm>
              <a:off x="3167" y="643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/>
                <a:t>3</a:t>
              </a:r>
            </a:p>
          </p:txBody>
        </p:sp>
        <p:sp>
          <p:nvSpPr>
            <p:cNvPr id="60557" name="Rectangle 86"/>
            <p:cNvSpPr>
              <a:spLocks noChangeArrowheads="1"/>
            </p:cNvSpPr>
            <p:nvPr/>
          </p:nvSpPr>
          <p:spPr bwMode="auto">
            <a:xfrm>
              <a:off x="3460" y="643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/>
                <a:t>4</a:t>
              </a:r>
            </a:p>
          </p:txBody>
        </p:sp>
        <p:sp>
          <p:nvSpPr>
            <p:cNvPr id="60558" name="Rectangle 87"/>
            <p:cNvSpPr>
              <a:spLocks noChangeArrowheads="1"/>
            </p:cNvSpPr>
            <p:nvPr/>
          </p:nvSpPr>
          <p:spPr bwMode="auto">
            <a:xfrm>
              <a:off x="3753" y="643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dirty="0"/>
                <a:t>2</a:t>
              </a:r>
            </a:p>
          </p:txBody>
        </p:sp>
      </p:grpSp>
      <p:grpSp>
        <p:nvGrpSpPr>
          <p:cNvPr id="60500" name="Group 88"/>
          <p:cNvGrpSpPr>
            <a:grpSpLocks/>
          </p:cNvGrpSpPr>
          <p:nvPr/>
        </p:nvGrpSpPr>
        <p:grpSpPr bwMode="auto">
          <a:xfrm>
            <a:off x="4686300" y="1301750"/>
            <a:ext cx="1757363" cy="519113"/>
            <a:chOff x="2880" y="973"/>
            <a:chExt cx="1107" cy="327"/>
          </a:xfrm>
        </p:grpSpPr>
        <p:sp>
          <p:nvSpPr>
            <p:cNvPr id="60551" name="Rectangle 89"/>
            <p:cNvSpPr>
              <a:spLocks noChangeArrowheads="1"/>
            </p:cNvSpPr>
            <p:nvPr/>
          </p:nvSpPr>
          <p:spPr bwMode="auto">
            <a:xfrm>
              <a:off x="2880" y="973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/>
                <a:t>1</a:t>
              </a:r>
            </a:p>
          </p:txBody>
        </p:sp>
        <p:sp>
          <p:nvSpPr>
            <p:cNvPr id="60552" name="Rectangle 90"/>
            <p:cNvSpPr>
              <a:spLocks noChangeArrowheads="1"/>
            </p:cNvSpPr>
            <p:nvPr/>
          </p:nvSpPr>
          <p:spPr bwMode="auto">
            <a:xfrm>
              <a:off x="3173" y="973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/>
                <a:t>0</a:t>
              </a:r>
            </a:p>
          </p:txBody>
        </p:sp>
        <p:sp>
          <p:nvSpPr>
            <p:cNvPr id="60553" name="Rectangle 91"/>
            <p:cNvSpPr>
              <a:spLocks noChangeArrowheads="1"/>
            </p:cNvSpPr>
            <p:nvPr/>
          </p:nvSpPr>
          <p:spPr bwMode="auto">
            <a:xfrm>
              <a:off x="3466" y="973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/>
                <a:t>2</a:t>
              </a:r>
            </a:p>
          </p:txBody>
        </p:sp>
        <p:sp>
          <p:nvSpPr>
            <p:cNvPr id="60554" name="Rectangle 92"/>
            <p:cNvSpPr>
              <a:spLocks noChangeArrowheads="1"/>
            </p:cNvSpPr>
            <p:nvPr/>
          </p:nvSpPr>
          <p:spPr bwMode="auto">
            <a:xfrm>
              <a:off x="3759" y="973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/>
                <a:t>0</a:t>
              </a:r>
            </a:p>
          </p:txBody>
        </p:sp>
      </p:grpSp>
      <p:sp>
        <p:nvSpPr>
          <p:cNvPr id="60501" name="Text Box 93"/>
          <p:cNvSpPr txBox="1">
            <a:spLocks noChangeArrowheads="1"/>
          </p:cNvSpPr>
          <p:nvPr/>
        </p:nvSpPr>
        <p:spPr bwMode="auto">
          <a:xfrm>
            <a:off x="323850" y="2057400"/>
            <a:ext cx="7461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200"/>
              <a:t>进程</a:t>
            </a:r>
          </a:p>
        </p:txBody>
      </p:sp>
      <p:sp>
        <p:nvSpPr>
          <p:cNvPr id="60502" name="Text Box 94"/>
          <p:cNvSpPr txBox="1">
            <a:spLocks noChangeArrowheads="1"/>
          </p:cNvSpPr>
          <p:nvPr/>
        </p:nvSpPr>
        <p:spPr bwMode="auto">
          <a:xfrm>
            <a:off x="982663" y="2057400"/>
            <a:ext cx="1027112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200"/>
              <a:t>磁带机</a:t>
            </a:r>
          </a:p>
        </p:txBody>
      </p:sp>
      <p:sp>
        <p:nvSpPr>
          <p:cNvPr id="60503" name="Text Box 95"/>
          <p:cNvSpPr txBox="1">
            <a:spLocks noChangeArrowheads="1"/>
          </p:cNvSpPr>
          <p:nvPr/>
        </p:nvSpPr>
        <p:spPr bwMode="auto">
          <a:xfrm>
            <a:off x="1876425" y="2057400"/>
            <a:ext cx="102711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200"/>
              <a:t>绘图仪</a:t>
            </a:r>
          </a:p>
        </p:txBody>
      </p:sp>
      <p:sp>
        <p:nvSpPr>
          <p:cNvPr id="60504" name="Text Box 96"/>
          <p:cNvSpPr txBox="1">
            <a:spLocks noChangeArrowheads="1"/>
          </p:cNvSpPr>
          <p:nvPr/>
        </p:nvSpPr>
        <p:spPr bwMode="auto">
          <a:xfrm>
            <a:off x="2784475" y="2057400"/>
            <a:ext cx="102711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200"/>
              <a:t>打印机</a:t>
            </a:r>
          </a:p>
        </p:txBody>
      </p:sp>
      <p:sp>
        <p:nvSpPr>
          <p:cNvPr id="60505" name="Text Box 97"/>
          <p:cNvSpPr txBox="1">
            <a:spLocks noChangeArrowheads="1"/>
          </p:cNvSpPr>
          <p:nvPr/>
        </p:nvSpPr>
        <p:spPr bwMode="auto">
          <a:xfrm>
            <a:off x="3663950" y="2057400"/>
            <a:ext cx="7461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200"/>
              <a:t>光驱</a:t>
            </a:r>
          </a:p>
        </p:txBody>
      </p:sp>
      <p:sp>
        <p:nvSpPr>
          <p:cNvPr id="60506" name="Text Box 98"/>
          <p:cNvSpPr txBox="1">
            <a:spLocks noChangeArrowheads="1"/>
          </p:cNvSpPr>
          <p:nvPr/>
        </p:nvSpPr>
        <p:spPr bwMode="auto">
          <a:xfrm>
            <a:off x="4762500" y="2052638"/>
            <a:ext cx="7461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200"/>
              <a:t>进程</a:t>
            </a:r>
          </a:p>
        </p:txBody>
      </p:sp>
      <p:sp>
        <p:nvSpPr>
          <p:cNvPr id="60507" name="Text Box 99"/>
          <p:cNvSpPr txBox="1">
            <a:spLocks noChangeArrowheads="1"/>
          </p:cNvSpPr>
          <p:nvPr/>
        </p:nvSpPr>
        <p:spPr bwMode="auto">
          <a:xfrm>
            <a:off x="5421313" y="2052638"/>
            <a:ext cx="102711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200"/>
              <a:t>磁带机</a:t>
            </a:r>
          </a:p>
        </p:txBody>
      </p:sp>
      <p:sp>
        <p:nvSpPr>
          <p:cNvPr id="60508" name="Text Box 100"/>
          <p:cNvSpPr txBox="1">
            <a:spLocks noChangeArrowheads="1"/>
          </p:cNvSpPr>
          <p:nvPr/>
        </p:nvSpPr>
        <p:spPr bwMode="auto">
          <a:xfrm>
            <a:off x="6315075" y="2052638"/>
            <a:ext cx="102711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200"/>
              <a:t>绘图仪</a:t>
            </a:r>
          </a:p>
        </p:txBody>
      </p:sp>
      <p:sp>
        <p:nvSpPr>
          <p:cNvPr id="60509" name="Text Box 101"/>
          <p:cNvSpPr txBox="1">
            <a:spLocks noChangeArrowheads="1"/>
          </p:cNvSpPr>
          <p:nvPr/>
        </p:nvSpPr>
        <p:spPr bwMode="auto">
          <a:xfrm>
            <a:off x="7223125" y="2052638"/>
            <a:ext cx="102711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200"/>
              <a:t>打印机</a:t>
            </a:r>
          </a:p>
        </p:txBody>
      </p:sp>
      <p:sp>
        <p:nvSpPr>
          <p:cNvPr id="60510" name="Text Box 102"/>
          <p:cNvSpPr txBox="1">
            <a:spLocks noChangeArrowheads="1"/>
          </p:cNvSpPr>
          <p:nvPr/>
        </p:nvSpPr>
        <p:spPr bwMode="auto">
          <a:xfrm>
            <a:off x="8102600" y="2052638"/>
            <a:ext cx="7461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200"/>
              <a:t>光驱</a:t>
            </a:r>
          </a:p>
        </p:txBody>
      </p:sp>
      <p:sp>
        <p:nvSpPr>
          <p:cNvPr id="1426535" name="Text Box 103"/>
          <p:cNvSpPr txBox="1">
            <a:spLocks noChangeArrowheads="1"/>
          </p:cNvSpPr>
          <p:nvPr/>
        </p:nvSpPr>
        <p:spPr bwMode="auto">
          <a:xfrm>
            <a:off x="2074863" y="6192838"/>
            <a:ext cx="4810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400" dirty="0">
                <a:solidFill>
                  <a:srgbClr val="FFFF66"/>
                </a:solidFill>
              </a:rPr>
              <a:t>假设进程</a:t>
            </a:r>
            <a:r>
              <a:rPr lang="en-US" altLang="zh-CN" sz="2400" dirty="0">
                <a:solidFill>
                  <a:srgbClr val="FFFF66"/>
                </a:solidFill>
              </a:rPr>
              <a:t>P2</a:t>
            </a:r>
            <a:r>
              <a:rPr lang="zh-CN" altLang="en-US" sz="2400" dirty="0">
                <a:solidFill>
                  <a:srgbClr val="FFFF66"/>
                </a:solidFill>
              </a:rPr>
              <a:t>现在请求一个打印机</a:t>
            </a:r>
            <a:r>
              <a:rPr lang="en-US" altLang="zh-CN" sz="2400" dirty="0">
                <a:solidFill>
                  <a:srgbClr val="FFFF66"/>
                </a:solidFill>
              </a:rPr>
              <a:t>…</a:t>
            </a:r>
          </a:p>
        </p:txBody>
      </p:sp>
      <p:sp useBgFill="1">
        <p:nvSpPr>
          <p:cNvPr id="1426536" name="Rectangle 104"/>
          <p:cNvSpPr>
            <a:spLocks noChangeArrowheads="1"/>
          </p:cNvSpPr>
          <p:nvPr/>
        </p:nvSpPr>
        <p:spPr bwMode="auto">
          <a:xfrm>
            <a:off x="2989263" y="3144838"/>
            <a:ext cx="361950" cy="51911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</a:p>
        </p:txBody>
      </p:sp>
      <p:sp useBgFill="1">
        <p:nvSpPr>
          <p:cNvPr id="1426537" name="Rectangle 105"/>
          <p:cNvSpPr>
            <a:spLocks noChangeArrowheads="1"/>
          </p:cNvSpPr>
          <p:nvPr/>
        </p:nvSpPr>
        <p:spPr bwMode="auto">
          <a:xfrm>
            <a:off x="5634038" y="1312863"/>
            <a:ext cx="361950" cy="51911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</a:p>
        </p:txBody>
      </p:sp>
      <p:sp useBgFill="1">
        <p:nvSpPr>
          <p:cNvPr id="1426538" name="Rectangle 106"/>
          <p:cNvSpPr>
            <a:spLocks noChangeArrowheads="1"/>
          </p:cNvSpPr>
          <p:nvPr/>
        </p:nvSpPr>
        <p:spPr bwMode="auto">
          <a:xfrm>
            <a:off x="7440613" y="3173413"/>
            <a:ext cx="361950" cy="51911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0</a:t>
            </a:r>
          </a:p>
        </p:txBody>
      </p:sp>
      <p:grpSp>
        <p:nvGrpSpPr>
          <p:cNvPr id="4" name="Group 107"/>
          <p:cNvGrpSpPr>
            <a:grpSpLocks/>
          </p:cNvGrpSpPr>
          <p:nvPr/>
        </p:nvGrpSpPr>
        <p:grpSpPr bwMode="auto">
          <a:xfrm>
            <a:off x="1371600" y="1316038"/>
            <a:ext cx="7245350" cy="3521075"/>
            <a:chOff x="864" y="829"/>
            <a:chExt cx="4564" cy="2218"/>
          </a:xfrm>
        </p:grpSpPr>
        <p:grpSp>
          <p:nvGrpSpPr>
            <p:cNvPr id="60533" name="Group 108"/>
            <p:cNvGrpSpPr>
              <a:grpSpLocks/>
            </p:cNvGrpSpPr>
            <p:nvPr/>
          </p:nvGrpSpPr>
          <p:grpSpPr bwMode="auto">
            <a:xfrm>
              <a:off x="864" y="2720"/>
              <a:ext cx="1756" cy="327"/>
              <a:chOff x="864" y="2720"/>
              <a:chExt cx="1756" cy="327"/>
            </a:xfrm>
          </p:grpSpPr>
          <p:sp useBgFill="1">
            <p:nvSpPr>
              <p:cNvPr id="60547" name="Rectangle 109"/>
              <p:cNvSpPr>
                <a:spLocks noChangeArrowheads="1"/>
              </p:cNvSpPr>
              <p:nvPr/>
            </p:nvSpPr>
            <p:spPr bwMode="auto">
              <a:xfrm>
                <a:off x="864" y="2720"/>
                <a:ext cx="228" cy="327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0</a:t>
                </a:r>
              </a:p>
            </p:txBody>
          </p:sp>
          <p:sp useBgFill="1">
            <p:nvSpPr>
              <p:cNvPr id="60548" name="Rectangle 110"/>
              <p:cNvSpPr>
                <a:spLocks noChangeArrowheads="1"/>
              </p:cNvSpPr>
              <p:nvPr/>
            </p:nvSpPr>
            <p:spPr bwMode="auto">
              <a:xfrm>
                <a:off x="1370" y="2720"/>
                <a:ext cx="228" cy="327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0</a:t>
                </a:r>
              </a:p>
            </p:txBody>
          </p:sp>
          <p:sp useBgFill="1">
            <p:nvSpPr>
              <p:cNvPr id="60549" name="Rectangle 111"/>
              <p:cNvSpPr>
                <a:spLocks noChangeArrowheads="1"/>
              </p:cNvSpPr>
              <p:nvPr/>
            </p:nvSpPr>
            <p:spPr bwMode="auto">
              <a:xfrm>
                <a:off x="1883" y="2720"/>
                <a:ext cx="228" cy="327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0</a:t>
                </a:r>
              </a:p>
            </p:txBody>
          </p:sp>
          <p:sp useBgFill="1">
            <p:nvSpPr>
              <p:cNvPr id="60550" name="Rectangle 112"/>
              <p:cNvSpPr>
                <a:spLocks noChangeArrowheads="1"/>
              </p:cNvSpPr>
              <p:nvPr/>
            </p:nvSpPr>
            <p:spPr bwMode="auto">
              <a:xfrm>
                <a:off x="2392" y="2720"/>
                <a:ext cx="228" cy="327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0</a:t>
                </a:r>
              </a:p>
            </p:txBody>
          </p:sp>
        </p:grpSp>
        <p:grpSp>
          <p:nvGrpSpPr>
            <p:cNvPr id="60534" name="Group 113"/>
            <p:cNvGrpSpPr>
              <a:grpSpLocks/>
            </p:cNvGrpSpPr>
            <p:nvPr/>
          </p:nvGrpSpPr>
          <p:grpSpPr bwMode="auto">
            <a:xfrm>
              <a:off x="3672" y="2709"/>
              <a:ext cx="1756" cy="327"/>
              <a:chOff x="864" y="2720"/>
              <a:chExt cx="1756" cy="327"/>
            </a:xfrm>
          </p:grpSpPr>
          <p:sp useBgFill="1">
            <p:nvSpPr>
              <p:cNvPr id="60543" name="Rectangle 114"/>
              <p:cNvSpPr>
                <a:spLocks noChangeArrowheads="1"/>
              </p:cNvSpPr>
              <p:nvPr/>
            </p:nvSpPr>
            <p:spPr bwMode="auto">
              <a:xfrm>
                <a:off x="864" y="2720"/>
                <a:ext cx="228" cy="327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  <a:cs typeface="Times New Roman" pitchFamily="18" charset="0"/>
                  </a:rPr>
                  <a:t>–</a:t>
                </a:r>
                <a:endParaRPr lang="en-US" altLang="zh-CN">
                  <a:solidFill>
                    <a:srgbClr val="FF0000"/>
                  </a:solidFill>
                </a:endParaRPr>
              </a:p>
            </p:txBody>
          </p:sp>
          <p:sp useBgFill="1">
            <p:nvSpPr>
              <p:cNvPr id="60544" name="Rectangle 115"/>
              <p:cNvSpPr>
                <a:spLocks noChangeArrowheads="1"/>
              </p:cNvSpPr>
              <p:nvPr/>
            </p:nvSpPr>
            <p:spPr bwMode="auto">
              <a:xfrm>
                <a:off x="1370" y="2720"/>
                <a:ext cx="228" cy="327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  <a:cs typeface="Times New Roman" pitchFamily="18" charset="0"/>
                  </a:rPr>
                  <a:t>–</a:t>
                </a:r>
              </a:p>
            </p:txBody>
          </p:sp>
          <p:sp useBgFill="1">
            <p:nvSpPr>
              <p:cNvPr id="60545" name="Rectangle 116"/>
              <p:cNvSpPr>
                <a:spLocks noChangeArrowheads="1"/>
              </p:cNvSpPr>
              <p:nvPr/>
            </p:nvSpPr>
            <p:spPr bwMode="auto">
              <a:xfrm>
                <a:off x="1883" y="2720"/>
                <a:ext cx="228" cy="327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  <a:cs typeface="Times New Roman" pitchFamily="18" charset="0"/>
                  </a:rPr>
                  <a:t>–</a:t>
                </a:r>
              </a:p>
            </p:txBody>
          </p:sp>
          <p:sp useBgFill="1">
            <p:nvSpPr>
              <p:cNvPr id="60546" name="Rectangle 117"/>
              <p:cNvSpPr>
                <a:spLocks noChangeArrowheads="1"/>
              </p:cNvSpPr>
              <p:nvPr/>
            </p:nvSpPr>
            <p:spPr bwMode="auto">
              <a:xfrm>
                <a:off x="2392" y="2720"/>
                <a:ext cx="228" cy="327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  <a:cs typeface="Times New Roman" pitchFamily="18" charset="0"/>
                  </a:rPr>
                  <a:t>–</a:t>
                </a:r>
              </a:p>
            </p:txBody>
          </p:sp>
        </p:grpSp>
        <p:grpSp>
          <p:nvGrpSpPr>
            <p:cNvPr id="60535" name="Group 118"/>
            <p:cNvGrpSpPr>
              <a:grpSpLocks/>
            </p:cNvGrpSpPr>
            <p:nvPr/>
          </p:nvGrpSpPr>
          <p:grpSpPr bwMode="auto">
            <a:xfrm>
              <a:off x="2961" y="829"/>
              <a:ext cx="1107" cy="327"/>
              <a:chOff x="2874" y="643"/>
              <a:chExt cx="1107" cy="327"/>
            </a:xfrm>
          </p:grpSpPr>
          <p:sp useBgFill="1">
            <p:nvSpPr>
              <p:cNvPr id="60539" name="Rectangle 119"/>
              <p:cNvSpPr>
                <a:spLocks noChangeArrowheads="1"/>
              </p:cNvSpPr>
              <p:nvPr/>
            </p:nvSpPr>
            <p:spPr bwMode="auto">
              <a:xfrm>
                <a:off x="2874" y="643"/>
                <a:ext cx="228" cy="327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2</a:t>
                </a:r>
              </a:p>
            </p:txBody>
          </p:sp>
          <p:sp useBgFill="1">
            <p:nvSpPr>
              <p:cNvPr id="60540" name="Rectangle 120"/>
              <p:cNvSpPr>
                <a:spLocks noChangeArrowheads="1"/>
              </p:cNvSpPr>
              <p:nvPr/>
            </p:nvSpPr>
            <p:spPr bwMode="auto">
              <a:xfrm>
                <a:off x="3167" y="643"/>
                <a:ext cx="228" cy="327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1</a:t>
                </a:r>
              </a:p>
            </p:txBody>
          </p:sp>
          <p:sp useBgFill="1">
            <p:nvSpPr>
              <p:cNvPr id="60541" name="Rectangle 121"/>
              <p:cNvSpPr>
                <a:spLocks noChangeArrowheads="1"/>
              </p:cNvSpPr>
              <p:nvPr/>
            </p:nvSpPr>
            <p:spPr bwMode="auto">
              <a:xfrm>
                <a:off x="3460" y="643"/>
                <a:ext cx="228" cy="327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1</a:t>
                </a:r>
              </a:p>
            </p:txBody>
          </p:sp>
          <p:sp useBgFill="1">
            <p:nvSpPr>
              <p:cNvPr id="60542" name="Rectangle 122"/>
              <p:cNvSpPr>
                <a:spLocks noChangeArrowheads="1"/>
              </p:cNvSpPr>
              <p:nvPr/>
            </p:nvSpPr>
            <p:spPr bwMode="auto">
              <a:xfrm>
                <a:off x="3753" y="643"/>
                <a:ext cx="228" cy="327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1</a:t>
                </a:r>
              </a:p>
            </p:txBody>
          </p:sp>
        </p:grpSp>
        <p:grpSp>
          <p:nvGrpSpPr>
            <p:cNvPr id="60536" name="Group 123"/>
            <p:cNvGrpSpPr>
              <a:grpSpLocks/>
            </p:cNvGrpSpPr>
            <p:nvPr/>
          </p:nvGrpSpPr>
          <p:grpSpPr bwMode="auto">
            <a:xfrm>
              <a:off x="1880" y="1987"/>
              <a:ext cx="3032" cy="327"/>
              <a:chOff x="1880" y="1987"/>
              <a:chExt cx="3032" cy="327"/>
            </a:xfrm>
          </p:grpSpPr>
          <p:sp useBgFill="1">
            <p:nvSpPr>
              <p:cNvPr id="60537" name="Rectangle 124"/>
              <p:cNvSpPr>
                <a:spLocks noChangeArrowheads="1"/>
              </p:cNvSpPr>
              <p:nvPr/>
            </p:nvSpPr>
            <p:spPr bwMode="auto">
              <a:xfrm>
                <a:off x="1880" y="1987"/>
                <a:ext cx="228" cy="327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/>
                  <a:t>1</a:t>
                </a:r>
              </a:p>
            </p:txBody>
          </p:sp>
          <p:sp useBgFill="1">
            <p:nvSpPr>
              <p:cNvPr id="60538" name="Rectangle 125"/>
              <p:cNvSpPr>
                <a:spLocks noChangeArrowheads="1"/>
              </p:cNvSpPr>
              <p:nvPr/>
            </p:nvSpPr>
            <p:spPr bwMode="auto">
              <a:xfrm>
                <a:off x="4684" y="1987"/>
                <a:ext cx="228" cy="327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/>
                  <a:t>0</a:t>
                </a:r>
              </a:p>
            </p:txBody>
          </p:sp>
        </p:grpSp>
      </p:grpSp>
      <p:grpSp>
        <p:nvGrpSpPr>
          <p:cNvPr id="9" name="Group 126"/>
          <p:cNvGrpSpPr>
            <a:grpSpLocks/>
          </p:cNvGrpSpPr>
          <p:nvPr/>
        </p:nvGrpSpPr>
        <p:grpSpPr bwMode="auto">
          <a:xfrm>
            <a:off x="1370013" y="1330325"/>
            <a:ext cx="7245350" cy="1766888"/>
            <a:chOff x="863" y="838"/>
            <a:chExt cx="4564" cy="1113"/>
          </a:xfrm>
        </p:grpSpPr>
        <p:grpSp>
          <p:nvGrpSpPr>
            <p:cNvPr id="60517" name="Group 127"/>
            <p:cNvGrpSpPr>
              <a:grpSpLocks/>
            </p:cNvGrpSpPr>
            <p:nvPr/>
          </p:nvGrpSpPr>
          <p:grpSpPr bwMode="auto">
            <a:xfrm>
              <a:off x="863" y="1613"/>
              <a:ext cx="4564" cy="338"/>
              <a:chOff x="-568" y="2072"/>
              <a:chExt cx="4564" cy="338"/>
            </a:xfrm>
          </p:grpSpPr>
          <p:grpSp>
            <p:nvGrpSpPr>
              <p:cNvPr id="60523" name="Group 128"/>
              <p:cNvGrpSpPr>
                <a:grpSpLocks/>
              </p:cNvGrpSpPr>
              <p:nvPr/>
            </p:nvGrpSpPr>
            <p:grpSpPr bwMode="auto">
              <a:xfrm>
                <a:off x="-568" y="2083"/>
                <a:ext cx="1756" cy="327"/>
                <a:chOff x="864" y="2720"/>
                <a:chExt cx="1756" cy="327"/>
              </a:xfrm>
            </p:grpSpPr>
            <p:sp useBgFill="1">
              <p:nvSpPr>
                <p:cNvPr id="60529" name="Rectangle 129"/>
                <p:cNvSpPr>
                  <a:spLocks noChangeArrowheads="1"/>
                </p:cNvSpPr>
                <p:nvPr/>
              </p:nvSpPr>
              <p:spPr bwMode="auto">
                <a:xfrm>
                  <a:off x="864" y="2720"/>
                  <a:ext cx="228" cy="327"/>
                </a:xfrm>
                <a:prstGeom prst="rect">
                  <a:avLst/>
                </a:pr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>
                      <a:solidFill>
                        <a:srgbClr val="FF0000"/>
                      </a:solidFill>
                    </a:rPr>
                    <a:t>0</a:t>
                  </a:r>
                </a:p>
              </p:txBody>
            </p:sp>
            <p:sp useBgFill="1">
              <p:nvSpPr>
                <p:cNvPr id="60530" name="Rectangle 130"/>
                <p:cNvSpPr>
                  <a:spLocks noChangeArrowheads="1"/>
                </p:cNvSpPr>
                <p:nvPr/>
              </p:nvSpPr>
              <p:spPr bwMode="auto">
                <a:xfrm>
                  <a:off x="1370" y="2720"/>
                  <a:ext cx="228" cy="327"/>
                </a:xfrm>
                <a:prstGeom prst="rect">
                  <a:avLst/>
                </a:pr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>
                      <a:solidFill>
                        <a:srgbClr val="FF0000"/>
                      </a:solidFill>
                    </a:rPr>
                    <a:t>0</a:t>
                  </a:r>
                </a:p>
              </p:txBody>
            </p:sp>
            <p:sp useBgFill="1">
              <p:nvSpPr>
                <p:cNvPr id="60531" name="Rectangle 131"/>
                <p:cNvSpPr>
                  <a:spLocks noChangeArrowheads="1"/>
                </p:cNvSpPr>
                <p:nvPr/>
              </p:nvSpPr>
              <p:spPr bwMode="auto">
                <a:xfrm>
                  <a:off x="1883" y="2720"/>
                  <a:ext cx="228" cy="327"/>
                </a:xfrm>
                <a:prstGeom prst="rect">
                  <a:avLst/>
                </a:pr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>
                      <a:solidFill>
                        <a:srgbClr val="FF0000"/>
                      </a:solidFill>
                    </a:rPr>
                    <a:t>0</a:t>
                  </a:r>
                </a:p>
              </p:txBody>
            </p:sp>
            <p:sp useBgFill="1">
              <p:nvSpPr>
                <p:cNvPr id="60532" name="Rectangle 132"/>
                <p:cNvSpPr>
                  <a:spLocks noChangeArrowheads="1"/>
                </p:cNvSpPr>
                <p:nvPr/>
              </p:nvSpPr>
              <p:spPr bwMode="auto">
                <a:xfrm>
                  <a:off x="2392" y="2720"/>
                  <a:ext cx="228" cy="327"/>
                </a:xfrm>
                <a:prstGeom prst="rect">
                  <a:avLst/>
                </a:pr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>
                      <a:solidFill>
                        <a:srgbClr val="FF0000"/>
                      </a:solidFill>
                    </a:rPr>
                    <a:t>0</a:t>
                  </a:r>
                </a:p>
              </p:txBody>
            </p:sp>
          </p:grpSp>
          <p:grpSp>
            <p:nvGrpSpPr>
              <p:cNvPr id="60524" name="Group 133"/>
              <p:cNvGrpSpPr>
                <a:grpSpLocks/>
              </p:cNvGrpSpPr>
              <p:nvPr/>
            </p:nvGrpSpPr>
            <p:grpSpPr bwMode="auto">
              <a:xfrm>
                <a:off x="2240" y="2072"/>
                <a:ext cx="1756" cy="327"/>
                <a:chOff x="864" y="2720"/>
                <a:chExt cx="1756" cy="327"/>
              </a:xfrm>
            </p:grpSpPr>
            <p:sp useBgFill="1">
              <p:nvSpPr>
                <p:cNvPr id="60525" name="Rectangle 134"/>
                <p:cNvSpPr>
                  <a:spLocks noChangeArrowheads="1"/>
                </p:cNvSpPr>
                <p:nvPr/>
              </p:nvSpPr>
              <p:spPr bwMode="auto">
                <a:xfrm>
                  <a:off x="864" y="2720"/>
                  <a:ext cx="228" cy="327"/>
                </a:xfrm>
                <a:prstGeom prst="rect">
                  <a:avLst/>
                </a:pr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>
                      <a:solidFill>
                        <a:srgbClr val="FF0000"/>
                      </a:solidFill>
                      <a:cs typeface="Times New Roman" pitchFamily="18" charset="0"/>
                    </a:rPr>
                    <a:t>–</a:t>
                  </a:r>
                  <a:endParaRPr lang="en-US" altLang="zh-CN">
                    <a:solidFill>
                      <a:srgbClr val="FF0000"/>
                    </a:solidFill>
                  </a:endParaRPr>
                </a:p>
              </p:txBody>
            </p:sp>
            <p:sp useBgFill="1">
              <p:nvSpPr>
                <p:cNvPr id="6052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370" y="2720"/>
                  <a:ext cx="228" cy="327"/>
                </a:xfrm>
                <a:prstGeom prst="rect">
                  <a:avLst/>
                </a:pr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>
                      <a:solidFill>
                        <a:srgbClr val="FF0000"/>
                      </a:solidFill>
                      <a:cs typeface="Times New Roman" pitchFamily="18" charset="0"/>
                    </a:rPr>
                    <a:t>–</a:t>
                  </a:r>
                </a:p>
              </p:txBody>
            </p:sp>
            <p:sp useBgFill="1">
              <p:nvSpPr>
                <p:cNvPr id="60527" name="Rectangle 136"/>
                <p:cNvSpPr>
                  <a:spLocks noChangeArrowheads="1"/>
                </p:cNvSpPr>
                <p:nvPr/>
              </p:nvSpPr>
              <p:spPr bwMode="auto">
                <a:xfrm>
                  <a:off x="1883" y="2720"/>
                  <a:ext cx="228" cy="327"/>
                </a:xfrm>
                <a:prstGeom prst="rect">
                  <a:avLst/>
                </a:pr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>
                      <a:solidFill>
                        <a:srgbClr val="FF0000"/>
                      </a:solidFill>
                      <a:cs typeface="Times New Roman" pitchFamily="18" charset="0"/>
                    </a:rPr>
                    <a:t>–</a:t>
                  </a:r>
                </a:p>
              </p:txBody>
            </p:sp>
            <p:sp useBgFill="1">
              <p:nvSpPr>
                <p:cNvPr id="60528" name="Rectangle 137"/>
                <p:cNvSpPr>
                  <a:spLocks noChangeArrowheads="1"/>
                </p:cNvSpPr>
                <p:nvPr/>
              </p:nvSpPr>
              <p:spPr bwMode="auto">
                <a:xfrm>
                  <a:off x="2392" y="2720"/>
                  <a:ext cx="228" cy="327"/>
                </a:xfrm>
                <a:prstGeom prst="rect">
                  <a:avLst/>
                </a:pr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>
                      <a:solidFill>
                        <a:srgbClr val="FF0000"/>
                      </a:solidFill>
                      <a:cs typeface="Times New Roman" pitchFamily="18" charset="0"/>
                    </a:rPr>
                    <a:t>–</a:t>
                  </a:r>
                </a:p>
              </p:txBody>
            </p:sp>
          </p:grpSp>
        </p:grpSp>
        <p:grpSp>
          <p:nvGrpSpPr>
            <p:cNvPr id="60518" name="Group 138"/>
            <p:cNvGrpSpPr>
              <a:grpSpLocks/>
            </p:cNvGrpSpPr>
            <p:nvPr/>
          </p:nvGrpSpPr>
          <p:grpSpPr bwMode="auto">
            <a:xfrm>
              <a:off x="2953" y="838"/>
              <a:ext cx="1107" cy="327"/>
              <a:chOff x="2874" y="643"/>
              <a:chExt cx="1107" cy="327"/>
            </a:xfrm>
          </p:grpSpPr>
          <p:sp useBgFill="1">
            <p:nvSpPr>
              <p:cNvPr id="60519" name="Rectangle 139"/>
              <p:cNvSpPr>
                <a:spLocks noChangeArrowheads="1"/>
              </p:cNvSpPr>
              <p:nvPr/>
            </p:nvSpPr>
            <p:spPr bwMode="auto">
              <a:xfrm>
                <a:off x="2874" y="643"/>
                <a:ext cx="228" cy="327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5</a:t>
                </a:r>
              </a:p>
            </p:txBody>
          </p:sp>
          <p:sp useBgFill="1">
            <p:nvSpPr>
              <p:cNvPr id="60520" name="Rectangle 140"/>
              <p:cNvSpPr>
                <a:spLocks noChangeArrowheads="1"/>
              </p:cNvSpPr>
              <p:nvPr/>
            </p:nvSpPr>
            <p:spPr bwMode="auto">
              <a:xfrm>
                <a:off x="3167" y="643"/>
                <a:ext cx="228" cy="327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 useBgFill="1">
            <p:nvSpPr>
              <p:cNvPr id="60521" name="Rectangle 141"/>
              <p:cNvSpPr>
                <a:spLocks noChangeArrowheads="1"/>
              </p:cNvSpPr>
              <p:nvPr/>
            </p:nvSpPr>
            <p:spPr bwMode="auto">
              <a:xfrm>
                <a:off x="3460" y="643"/>
                <a:ext cx="228" cy="327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2</a:t>
                </a:r>
              </a:p>
            </p:txBody>
          </p:sp>
          <p:sp useBgFill="1">
            <p:nvSpPr>
              <p:cNvPr id="60522" name="Rectangle 142"/>
              <p:cNvSpPr>
                <a:spLocks noChangeArrowheads="1"/>
              </p:cNvSpPr>
              <p:nvPr/>
            </p:nvSpPr>
            <p:spPr bwMode="auto">
              <a:xfrm>
                <a:off x="3753" y="643"/>
                <a:ext cx="228" cy="327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2</a:t>
                </a:r>
              </a:p>
            </p:txBody>
          </p:sp>
        </p:grpSp>
      </p:grp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6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6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26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26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26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6535" grpId="0" autoUpdateAnimBg="0"/>
      <p:bldP spid="1426536" grpId="0" animBg="1" autoUpdateAnimBg="0"/>
      <p:bldP spid="1426537" grpId="0" animBg="1" autoUpdateAnimBg="0"/>
      <p:bldP spid="1426538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idx="1"/>
          </p:nvPr>
        </p:nvSpPr>
        <p:spPr>
          <a:xfrm>
            <a:off x="304800" y="228600"/>
            <a:ext cx="8320088" cy="1371600"/>
          </a:xfrm>
        </p:spPr>
        <p:txBody>
          <a:bodyPr/>
          <a:lstStyle/>
          <a:p>
            <a:pPr algn="ctr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CN" altLang="en-US" sz="3600" dirty="0">
                <a:solidFill>
                  <a:srgbClr val="FFC000"/>
                </a:solidFill>
                <a:latin typeface="楷体_GB2312" pitchFamily="49" charset="-122"/>
                <a:ea typeface="楷体_GB2312" pitchFamily="49" charset="-122"/>
              </a:rPr>
              <a:t>示例二</a:t>
            </a:r>
          </a:p>
          <a:p>
            <a:pPr marL="324000">
              <a:defRPr/>
            </a:pPr>
            <a:r>
              <a:rPr lang="zh-CN" altLang="en-US" sz="2800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假定系统中有</a:t>
            </a:r>
            <a:r>
              <a:rPr lang="en-US" altLang="zh-CN" sz="2800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800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个进程</a:t>
            </a:r>
            <a:r>
              <a:rPr lang="en-US" altLang="zh-CN" sz="2800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{A, B, C, D}</a:t>
            </a:r>
            <a:r>
              <a:rPr lang="zh-CN" altLang="en-US" sz="2800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和三类资源</a:t>
            </a:r>
            <a:r>
              <a:rPr lang="en-US" altLang="zh-CN" sz="2800" i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en-US" altLang="zh-CN" sz="2800" baseline="-25000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en-US" altLang="zh-CN" sz="2800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en-US" altLang="zh-CN" sz="2800" i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en-US" altLang="zh-CN" sz="2800" baseline="-25000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n-US" altLang="zh-CN" sz="2800" i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en-US" altLang="zh-CN" sz="2800" baseline="-25000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，各自的数量分别为</a:t>
            </a:r>
            <a:r>
              <a:rPr lang="en-US" altLang="zh-CN" sz="2800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9, 3</a:t>
            </a:r>
            <a:r>
              <a:rPr lang="zh-CN" altLang="en-US" sz="2800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n-US" altLang="zh-CN" sz="2800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6</a:t>
            </a:r>
            <a:r>
              <a:rPr lang="zh-CN" altLang="en-US" sz="2800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个单位。</a:t>
            </a:r>
            <a:r>
              <a:rPr lang="zh-CN" altLang="en-US" sz="2800" dirty="0">
                <a:solidFill>
                  <a:srgbClr val="FFFFFF"/>
                </a:solidFill>
              </a:rPr>
              <a:t>            </a:t>
            </a:r>
            <a:endParaRPr lang="zh-CN" altLang="en-US" sz="2000" dirty="0">
              <a:solidFill>
                <a:srgbClr val="FFFFFF"/>
              </a:solidFill>
            </a:endParaRPr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1000125" y="2557463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1000125" y="2557463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1000125" y="2557463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0" y="2519363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07207" name="Group 7"/>
          <p:cNvGraphicFramePr>
            <a:graphicFrameLocks noGrp="1"/>
          </p:cNvGraphicFramePr>
          <p:nvPr/>
        </p:nvGraphicFramePr>
        <p:xfrm>
          <a:off x="177800" y="1916113"/>
          <a:ext cx="8966200" cy="4098927"/>
        </p:xfrm>
        <a:graphic>
          <a:graphicData uri="http://schemas.openxmlformats.org/drawingml/2006/table">
            <a:tbl>
              <a:tblPr/>
              <a:tblGrid>
                <a:gridCol w="101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9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96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64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70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4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6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84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72072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进程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Allocation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Max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Need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Available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4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7289" name="Rectangle 89"/>
          <p:cNvSpPr>
            <a:spLocks noChangeArrowheads="1"/>
          </p:cNvSpPr>
          <p:nvPr/>
        </p:nvSpPr>
        <p:spPr bwMode="auto">
          <a:xfrm>
            <a:off x="3132138" y="6192838"/>
            <a:ext cx="30813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T</a:t>
            </a:r>
            <a:r>
              <a:rPr lang="en-US" altLang="zh-CN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0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时刻资源分配表</a:t>
            </a:r>
          </a:p>
        </p:txBody>
      </p:sp>
      <p:sp>
        <p:nvSpPr>
          <p:cNvPr id="61530" name="Text Box 90"/>
          <p:cNvSpPr txBox="1">
            <a:spLocks noChangeArrowheads="1"/>
          </p:cNvSpPr>
          <p:nvPr/>
        </p:nvSpPr>
        <p:spPr bwMode="auto">
          <a:xfrm>
            <a:off x="841375" y="1838325"/>
            <a:ext cx="6477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Clr>
                <a:schemeClr val="tx2"/>
              </a:buClr>
            </a:pPr>
            <a:r>
              <a:rPr kumimoji="0" lang="zh-CN" altLang="en-US" sz="2000" b="0">
                <a:solidFill>
                  <a:schemeClr val="tx1"/>
                </a:solidFill>
                <a:latin typeface="Arial" pitchFamily="34" charset="0"/>
                <a:cs typeface="Times New Roman" pitchFamily="18" charset="0"/>
              </a:rPr>
              <a:t>资源情况</a:t>
            </a:r>
          </a:p>
        </p:txBody>
      </p:sp>
      <p:sp>
        <p:nvSpPr>
          <p:cNvPr id="61531" name="Line 91"/>
          <p:cNvSpPr>
            <a:spLocks noChangeShapeType="1"/>
          </p:cNvSpPr>
          <p:nvPr/>
        </p:nvSpPr>
        <p:spPr bwMode="auto">
          <a:xfrm>
            <a:off x="179388" y="1916113"/>
            <a:ext cx="1008062" cy="1512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260350"/>
            <a:ext cx="8208962" cy="103505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en-US" altLang="zh-CN" sz="2400" i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T</a:t>
            </a:r>
            <a:r>
              <a:rPr lang="en-US" altLang="zh-CN" sz="2400" baseline="-25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时刻是安全的</a:t>
            </a:r>
          </a:p>
          <a:p>
            <a:pPr>
              <a:lnSpc>
                <a:spcPct val="90000"/>
              </a:lnSpc>
            </a:pPr>
            <a:r>
              <a:rPr lang="zh-CN" altLang="en-US" sz="24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存在一个安全序列</a:t>
            </a:r>
            <a:r>
              <a:rPr lang="en-US" altLang="zh-CN" sz="24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{B, A, C, D}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>
                <a:solidFill>
                  <a:srgbClr val="FFFFFF"/>
                </a:solidFill>
              </a:rPr>
              <a:t>            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>
                <a:solidFill>
                  <a:srgbClr val="FFFFFF"/>
                </a:solidFill>
              </a:rPr>
              <a:t>         </a:t>
            </a:r>
          </a:p>
        </p:txBody>
      </p:sp>
      <p:graphicFrame>
        <p:nvGraphicFramePr>
          <p:cNvPr id="308227" name="Group 3"/>
          <p:cNvGraphicFramePr>
            <a:graphicFrameLocks noGrp="1"/>
          </p:cNvGraphicFramePr>
          <p:nvPr>
            <p:ph sz="half" idx="2"/>
          </p:nvPr>
        </p:nvGraphicFramePr>
        <p:xfrm>
          <a:off x="250825" y="1527175"/>
          <a:ext cx="8640763" cy="4508502"/>
        </p:xfrm>
        <a:graphic>
          <a:graphicData uri="http://schemas.openxmlformats.org/drawingml/2006/table">
            <a:tbl>
              <a:tblPr/>
              <a:tblGrid>
                <a:gridCol w="86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7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27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59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27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4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27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476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2827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 资源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    情况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Work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Need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Allocation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Work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Allocation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Finish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3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true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true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true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true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2564" name="Line 100"/>
          <p:cNvSpPr>
            <a:spLocks noChangeShapeType="1"/>
          </p:cNvSpPr>
          <p:nvPr/>
        </p:nvSpPr>
        <p:spPr bwMode="auto">
          <a:xfrm>
            <a:off x="250825" y="1562100"/>
            <a:ext cx="865188" cy="187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565" name="Text Box 101"/>
          <p:cNvSpPr txBox="1">
            <a:spLocks noChangeArrowheads="1"/>
          </p:cNvSpPr>
          <p:nvPr/>
        </p:nvSpPr>
        <p:spPr bwMode="auto">
          <a:xfrm>
            <a:off x="266700" y="2540000"/>
            <a:ext cx="5762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 b="0">
                <a:solidFill>
                  <a:schemeClr val="tx1"/>
                </a:solidFill>
                <a:latin typeface="Tahoma" pitchFamily="34" charset="0"/>
              </a:rPr>
              <a:t>进程</a:t>
            </a:r>
          </a:p>
        </p:txBody>
      </p:sp>
      <p:sp>
        <p:nvSpPr>
          <p:cNvPr id="308326" name="Rectangle 102"/>
          <p:cNvSpPr>
            <a:spLocks noChangeArrowheads="1"/>
          </p:cNvSpPr>
          <p:nvPr/>
        </p:nvSpPr>
        <p:spPr bwMode="auto">
          <a:xfrm>
            <a:off x="3352800" y="6173788"/>
            <a:ext cx="30813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T</a:t>
            </a:r>
            <a:r>
              <a:rPr lang="en-US" altLang="zh-CN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0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时刻的安全序列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"/>
            <a:ext cx="8064500" cy="10668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4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）进程</a:t>
            </a:r>
            <a:r>
              <a:rPr lang="en-US" altLang="zh-CN" sz="24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4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请求资源</a:t>
            </a:r>
          </a:p>
          <a:p>
            <a:pPr>
              <a:lnSpc>
                <a:spcPct val="90000"/>
              </a:lnSpc>
            </a:pPr>
            <a:r>
              <a:rPr lang="zh-CN" altLang="en-US" sz="24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进程</a:t>
            </a:r>
            <a:r>
              <a:rPr lang="en-US" altLang="zh-CN" sz="24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4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发出请求</a:t>
            </a:r>
            <a:r>
              <a:rPr lang="en-US" altLang="zh-CN" sz="24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Request</a:t>
            </a:r>
            <a:r>
              <a:rPr lang="zh-CN" altLang="en-US" sz="24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1, 0, 1</a:t>
            </a:r>
            <a:r>
              <a:rPr lang="zh-CN" altLang="en-US" sz="24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1400"/>
              <a:t>       </a:t>
            </a:r>
          </a:p>
        </p:txBody>
      </p:sp>
      <p:graphicFrame>
        <p:nvGraphicFramePr>
          <p:cNvPr id="309252" name="Group 4"/>
          <p:cNvGraphicFramePr>
            <a:graphicFrameLocks noGrp="1"/>
          </p:cNvGraphicFramePr>
          <p:nvPr>
            <p:ph sz="half" idx="2"/>
          </p:nvPr>
        </p:nvGraphicFramePr>
        <p:xfrm>
          <a:off x="827088" y="1384300"/>
          <a:ext cx="8066087" cy="3817304"/>
        </p:xfrm>
        <a:graphic>
          <a:graphicData uri="http://schemas.openxmlformats.org/drawingml/2006/table">
            <a:tbl>
              <a:tblPr/>
              <a:tblGrid>
                <a:gridCol w="14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2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4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60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40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00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5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826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   资源情况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进    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Max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Allocation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Need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Available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3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3573" name="Rectangle 3"/>
          <p:cNvSpPr>
            <a:spLocks noChangeArrowheads="1"/>
          </p:cNvSpPr>
          <p:nvPr/>
        </p:nvSpPr>
        <p:spPr bwMode="auto">
          <a:xfrm rot="2700000">
            <a:off x="1588" y="2662238"/>
            <a:ext cx="20208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3574" name="Line 89"/>
          <p:cNvSpPr>
            <a:spLocks noChangeShapeType="1"/>
          </p:cNvSpPr>
          <p:nvPr/>
        </p:nvSpPr>
        <p:spPr bwMode="auto">
          <a:xfrm>
            <a:off x="827088" y="1455738"/>
            <a:ext cx="1368425" cy="1223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338" name="Text Box 90"/>
          <p:cNvSpPr txBox="1">
            <a:spLocks noChangeArrowheads="1"/>
          </p:cNvSpPr>
          <p:nvPr/>
        </p:nvSpPr>
        <p:spPr bwMode="auto">
          <a:xfrm>
            <a:off x="611188" y="5949950"/>
            <a:ext cx="85328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000">
                <a:latin typeface="Tahoma" pitchFamily="34" charset="0"/>
                <a:ea typeface="楷体_GB2312" pitchFamily="49" charset="-122"/>
              </a:rPr>
              <a:t>系统进入不安全的状态，为了避免发生死锁，即使当前可用资源能满足某个进程的申请，也有可能不实施分配，让该进程阻塞。</a:t>
            </a:r>
          </a:p>
        </p:txBody>
      </p:sp>
      <p:sp>
        <p:nvSpPr>
          <p:cNvPr id="309339" name="Rectangle 91"/>
          <p:cNvSpPr>
            <a:spLocks noChangeArrowheads="1"/>
          </p:cNvSpPr>
          <p:nvPr/>
        </p:nvSpPr>
        <p:spPr bwMode="auto">
          <a:xfrm>
            <a:off x="3048000" y="5303838"/>
            <a:ext cx="3270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为进程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分配资源后的有关数据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9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338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658813" y="141288"/>
            <a:ext cx="35179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600" dirty="0">
                <a:solidFill>
                  <a:srgbClr val="FFC000"/>
                </a:solidFill>
                <a:ea typeface="楷体_GB2312" pitchFamily="49" charset="-122"/>
              </a:rPr>
              <a:t>银行家算法之例</a:t>
            </a:r>
            <a:r>
              <a:rPr lang="zh-CN" altLang="en-US" sz="3200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609600" y="765175"/>
            <a:ext cx="85344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>
              <a:lnSpc>
                <a:spcPct val="135000"/>
              </a:lnSpc>
              <a:spcBef>
                <a:spcPct val="50000"/>
              </a:spcBef>
            </a:pPr>
            <a:r>
              <a:rPr lang="zh-CN" altLang="en-US" sz="2400"/>
              <a:t>      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假定系统中有五个进程｛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P</a:t>
            </a:r>
            <a:r>
              <a:rPr lang="en-US" altLang="zh-CN" sz="2400" baseline="-2500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, P</a:t>
            </a:r>
            <a:r>
              <a:rPr lang="en-US" altLang="zh-CN" sz="2400" baseline="-2500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, P</a:t>
            </a:r>
            <a:r>
              <a:rPr lang="en-US" altLang="zh-CN" sz="2400" baseline="-2500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, P</a:t>
            </a:r>
            <a:r>
              <a:rPr lang="en-US" altLang="zh-CN" sz="2400" baseline="-2500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, P</a:t>
            </a:r>
            <a:r>
              <a:rPr lang="en-US" altLang="zh-CN" sz="2400" baseline="-25000"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｝和三类资源｛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A, B, C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｝，各种资源的数量分别为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10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，在</a:t>
            </a:r>
            <a:r>
              <a:rPr lang="en-US" altLang="zh-CN" sz="2400" i="1">
                <a:latin typeface="楷体_GB2312" pitchFamily="49" charset="-122"/>
                <a:ea typeface="楷体_GB2312" pitchFamily="49" charset="-122"/>
              </a:rPr>
              <a:t>T</a:t>
            </a:r>
            <a:r>
              <a:rPr lang="en-US" altLang="zh-CN" sz="2400" baseline="-2500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时刻的资源分配情况如下图所示。</a:t>
            </a:r>
            <a:r>
              <a:rPr lang="zh-CN" altLang="en-US" sz="2400"/>
              <a:t> </a:t>
            </a:r>
          </a:p>
        </p:txBody>
      </p:sp>
      <p:pic>
        <p:nvPicPr>
          <p:cNvPr id="64516" name="Picture 4" descr="未标题-1 拷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46325"/>
            <a:ext cx="8050213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0" y="1255713"/>
          <a:ext cx="91440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" r:id="rId4" imgW="6179820" imgH="3289300" progId="Visio.Drawing.5">
                  <p:embed/>
                </p:oleObj>
              </mc:Choice>
              <mc:Fallback>
                <p:oleObj r:id="rId4" imgW="6179820" imgH="3289300" progId="Visio.Drawing.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255713"/>
                        <a:ext cx="9144000" cy="45720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 bwMode="auto">
          <a:xfrm>
            <a:off x="4631821" y="1255713"/>
            <a:ext cx="4512179" cy="4572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/>
          <p:cNvSpPr txBox="1">
            <a:spLocks noChangeArrowheads="1"/>
          </p:cNvSpPr>
          <p:nvPr/>
        </p:nvSpPr>
        <p:spPr bwMode="auto">
          <a:xfrm>
            <a:off x="304800" y="381000"/>
            <a:ext cx="411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(1) </a:t>
            </a:r>
            <a:r>
              <a:rPr lang="en-US" altLang="zh-CN" i="1" dirty="0">
                <a:latin typeface="楷体_GB2312" pitchFamily="49" charset="-122"/>
                <a:ea typeface="楷体_GB2312" pitchFamily="49" charset="-122"/>
              </a:rPr>
              <a:t>T</a:t>
            </a:r>
            <a:r>
              <a:rPr lang="en-US" altLang="zh-CN" baseline="-25000" dirty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时刻的安全性：</a:t>
            </a:r>
            <a:r>
              <a:rPr lang="zh-CN" altLang="en-US" sz="2400" dirty="0"/>
              <a:t> </a:t>
            </a:r>
          </a:p>
        </p:txBody>
      </p:sp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1143000" y="5486400"/>
            <a:ext cx="5734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400" i="1">
                <a:latin typeface="楷体_GB2312" pitchFamily="49" charset="-122"/>
                <a:ea typeface="楷体_GB2312" pitchFamily="49" charset="-122"/>
              </a:rPr>
              <a:t>T</a:t>
            </a:r>
            <a:r>
              <a:rPr lang="en-US" altLang="zh-CN" sz="2400" baseline="-2500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时刻的安全序列：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P1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P3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P4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P2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P0</a:t>
            </a:r>
            <a:r>
              <a:rPr lang="en-US" altLang="zh-CN" sz="2400"/>
              <a:t> </a:t>
            </a:r>
          </a:p>
        </p:txBody>
      </p:sp>
      <p:pic>
        <p:nvPicPr>
          <p:cNvPr id="65540" name="Picture 4" descr="未标题-1 拷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68680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304800" y="150864"/>
            <a:ext cx="8458200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>
              <a:lnSpc>
                <a:spcPct val="140000"/>
              </a:lnSpc>
              <a:spcBef>
                <a:spcPct val="50000"/>
              </a:spcBef>
            </a:pPr>
            <a:r>
              <a:rPr lang="en-US" altLang="zh-CN" sz="2000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(2) P</a:t>
            </a:r>
            <a:r>
              <a:rPr lang="en-US" altLang="zh-CN" sz="2000" baseline="-25000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000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请求资源：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P</a:t>
            </a:r>
            <a:r>
              <a:rPr lang="en-US" altLang="zh-CN" sz="2000" baseline="-250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发出请求向量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Request</a:t>
            </a:r>
            <a:r>
              <a:rPr lang="en-US" altLang="zh-CN" sz="2000" baseline="-250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(1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2)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，系统按银行家算法进行检查： ① 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Request</a:t>
            </a:r>
            <a:r>
              <a:rPr lang="en-US" altLang="zh-CN" sz="2000" baseline="-250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(1, 0, 2)≤Need</a:t>
            </a:r>
            <a:r>
              <a:rPr lang="en-US" altLang="zh-CN" sz="2000" baseline="-250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(1, 2, 2)</a:t>
            </a:r>
          </a:p>
          <a:p>
            <a:pPr algn="just">
              <a:lnSpc>
                <a:spcPct val="140000"/>
              </a:lnSpc>
              <a:spcBef>
                <a:spcPct val="50000"/>
              </a:spcBef>
            </a:pP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        ② Request</a:t>
            </a:r>
            <a:r>
              <a:rPr lang="en-US" altLang="zh-CN" sz="2000" baseline="-250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(1, 0, 2)≤Available</a:t>
            </a:r>
            <a:r>
              <a:rPr lang="en-US" altLang="zh-CN" sz="2000" baseline="-250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(3, 3, 2)</a:t>
            </a:r>
          </a:p>
          <a:p>
            <a:pPr algn="just">
              <a:lnSpc>
                <a:spcPct val="140000"/>
              </a:lnSpc>
              <a:spcBef>
                <a:spcPct val="50000"/>
              </a:spcBef>
            </a:pP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      ③ 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系统先假定可为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P</a:t>
            </a:r>
            <a:r>
              <a:rPr lang="en-US" altLang="zh-CN" sz="2000" baseline="-250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分配资源，并修改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Available, Allocation</a:t>
            </a:r>
            <a:r>
              <a:rPr lang="en-US" altLang="zh-CN" sz="2000" baseline="-250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Need</a:t>
            </a:r>
            <a:r>
              <a:rPr lang="en-US" altLang="zh-CN" sz="2000" baseline="-250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向量，由此形成的资源变化情况如下图中的圆括号所示：      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algn="just">
              <a:lnSpc>
                <a:spcPct val="140000"/>
              </a:lnSpc>
              <a:spcBef>
                <a:spcPct val="50000"/>
              </a:spcBef>
            </a:pPr>
            <a:r>
              <a:rPr lang="zh-CN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        ④ 再利用安全性算法检查此时系统是否安全。</a:t>
            </a:r>
            <a:r>
              <a:rPr lang="zh-CN" altLang="en-US" sz="2400" dirty="0"/>
              <a:t> </a:t>
            </a:r>
          </a:p>
        </p:txBody>
      </p:sp>
      <p:pic>
        <p:nvPicPr>
          <p:cNvPr id="66563" name="Picture 3" descr="未标题-1 拷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29000"/>
            <a:ext cx="83820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990600" y="5867400"/>
            <a:ext cx="723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P</a:t>
            </a:r>
            <a:r>
              <a:rPr lang="en-US" altLang="zh-CN" sz="2400" baseline="-250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申请资源后的安全序列：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P1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P3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P4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P0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P2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67587" name="Picture 3" descr="未标题-1 拷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8382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zo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228600" y="228600"/>
            <a:ext cx="8686800" cy="59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(3) P</a:t>
            </a:r>
            <a:r>
              <a:rPr lang="en-US" altLang="zh-CN" sz="2400" baseline="-25000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400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请求资源：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P</a:t>
            </a:r>
            <a:r>
              <a:rPr lang="en-US" altLang="zh-CN" sz="2400" baseline="-25000" dirty="0"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发出请求向量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Request</a:t>
            </a:r>
            <a:r>
              <a:rPr lang="en-US" altLang="zh-CN" sz="2400" baseline="-25000" dirty="0"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(3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0)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，系统按银行家算法进行检查：</a:t>
            </a: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  ① 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Request</a:t>
            </a:r>
            <a:r>
              <a:rPr lang="en-US" altLang="zh-CN" sz="2400" baseline="-25000" dirty="0"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(3, 3, 0)≤Need</a:t>
            </a:r>
            <a:r>
              <a:rPr lang="en-US" altLang="zh-CN" sz="2400" baseline="-25000" dirty="0"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(4, 3, 1);</a:t>
            </a: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  ② Request</a:t>
            </a:r>
            <a:r>
              <a:rPr lang="en-US" altLang="zh-CN" sz="2400" baseline="-25000" dirty="0"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(3, 3, 0)  Available(2, 3, 0)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，让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P</a:t>
            </a:r>
            <a:r>
              <a:rPr lang="en-US" altLang="zh-CN" sz="2400" baseline="-25000" dirty="0"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等待。</a:t>
            </a: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(4) P</a:t>
            </a:r>
            <a:r>
              <a:rPr lang="en-US" altLang="zh-CN" sz="2400" baseline="-25000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请求资源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P</a:t>
            </a:r>
            <a:r>
              <a:rPr lang="en-US" altLang="zh-CN" sz="2400" baseline="-25000" dirty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发出请求向量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Requst</a:t>
            </a:r>
            <a:r>
              <a:rPr lang="en-US" altLang="zh-CN" sz="2400" baseline="-25000" dirty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(0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0)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，系统按银行家算法进行检查：</a:t>
            </a: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      ① 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Request</a:t>
            </a:r>
            <a:r>
              <a:rPr lang="en-US" altLang="zh-CN" sz="2400" baseline="-25000" dirty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(0, 2, 0)≤Need</a:t>
            </a:r>
            <a:r>
              <a:rPr lang="en-US" altLang="zh-CN" baseline="-25000" dirty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(7, 4, 3);</a:t>
            </a: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      ② Request</a:t>
            </a:r>
            <a:r>
              <a:rPr lang="en-US" altLang="zh-CN" sz="2400" baseline="-25000" dirty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(0, 2, 0)≤Available(2, 3, 0);</a:t>
            </a: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      ③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系统暂时先假定可为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P</a:t>
            </a:r>
            <a:r>
              <a:rPr lang="en-US" altLang="zh-CN" sz="2400" baseline="-25000" dirty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分配资源，并修改有关数据，如下图所示：</a:t>
            </a:r>
            <a:endParaRPr lang="zh-CN" altLang="en-US" sz="2400" dirty="0"/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497984"/>
              </p:ext>
            </p:extLst>
          </p:nvPr>
        </p:nvGraphicFramePr>
        <p:xfrm>
          <a:off x="3890902" y="2120900"/>
          <a:ext cx="3175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6" name="Equation" r:id="rId3" imgW="127000" imgH="165100" progId="Equation.DSMT4">
                  <p:embed/>
                </p:oleObj>
              </mc:Choice>
              <mc:Fallback>
                <p:oleObj name="Equation" r:id="rId3" imgW="127000" imgH="1651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0902" y="2120900"/>
                        <a:ext cx="31750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1111250" y="4856163"/>
            <a:ext cx="69913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/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P</a:t>
            </a:r>
            <a:r>
              <a:rPr lang="en-US" altLang="zh-CN" sz="2400" baseline="-2500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分配资源后的有关资源数据，这时可用资源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Available(2,1,0)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不能满足任何进程的需求，进入不安全状态。</a:t>
            </a:r>
            <a:r>
              <a:rPr lang="zh-CN" altLang="en-US" sz="2400"/>
              <a:t> </a:t>
            </a:r>
          </a:p>
        </p:txBody>
      </p:sp>
      <p:pic>
        <p:nvPicPr>
          <p:cNvPr id="68611" name="Picture 3" descr="未标题-1 拷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686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zo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577850" y="1209675"/>
            <a:ext cx="7983538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3600" dirty="0"/>
              <a:t>这么说，利用银行家算法，在死锁避免</a:t>
            </a:r>
          </a:p>
          <a:p>
            <a:pPr>
              <a:spcBef>
                <a:spcPct val="20000"/>
              </a:spcBef>
            </a:pPr>
            <a:r>
              <a:rPr lang="zh-CN" altLang="en-US" sz="3600" dirty="0"/>
              <a:t>问题上，我们真能够做到</a:t>
            </a:r>
            <a:r>
              <a:rPr lang="zh-CN" altLang="en-US" sz="3600" dirty="0">
                <a:solidFill>
                  <a:srgbClr val="FFFF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釜底抽薪</a:t>
            </a:r>
            <a:r>
              <a:rPr lang="zh-CN" altLang="en-US" sz="3600" dirty="0"/>
              <a:t>？</a:t>
            </a: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2505075" y="374650"/>
            <a:ext cx="4230688" cy="64135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CC0000"/>
                </a:solidFill>
              </a:rPr>
              <a:t>2.3.3  </a:t>
            </a:r>
            <a:r>
              <a:rPr lang="zh-CN" altLang="en-US" sz="3600" dirty="0">
                <a:solidFill>
                  <a:srgbClr val="CC0000"/>
                </a:solidFill>
              </a:rPr>
              <a:t>死锁避免小结</a:t>
            </a:r>
          </a:p>
        </p:txBody>
      </p:sp>
      <p:sp>
        <p:nvSpPr>
          <p:cNvPr id="1428484" name="Rectangle 4"/>
          <p:cNvSpPr>
            <a:spLocks noChangeArrowheads="1"/>
          </p:cNvSpPr>
          <p:nvPr/>
        </p:nvSpPr>
        <p:spPr bwMode="auto">
          <a:xfrm>
            <a:off x="3678238" y="2613025"/>
            <a:ext cx="130175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4800">
                <a:solidFill>
                  <a:srgbClr val="FFFF66"/>
                </a:solidFill>
              </a:rPr>
              <a:t>NO!</a:t>
            </a:r>
          </a:p>
        </p:txBody>
      </p:sp>
      <p:sp>
        <p:nvSpPr>
          <p:cNvPr id="1428485" name="Text Box 5"/>
          <p:cNvSpPr txBox="1">
            <a:spLocks noChangeArrowheads="1"/>
          </p:cNvSpPr>
          <p:nvPr/>
        </p:nvSpPr>
        <p:spPr bwMode="auto">
          <a:xfrm>
            <a:off x="577850" y="3632200"/>
            <a:ext cx="8042275" cy="263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spcAft>
                <a:spcPct val="30000"/>
              </a:spcAft>
            </a:pPr>
            <a:r>
              <a:rPr lang="zh-CN" altLang="en-US" dirty="0"/>
              <a:t>从理论上说，银行家算法是精彩的，但从实际上来</a:t>
            </a:r>
            <a:br>
              <a:rPr lang="zh-CN" altLang="en-US" dirty="0"/>
            </a:br>
            <a:r>
              <a:rPr lang="zh-CN" altLang="en-US" dirty="0"/>
              <a:t>说，它是无用的。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FFFF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请求矩阵</a:t>
            </a:r>
            <a:r>
              <a:rPr lang="en-US" altLang="zh-CN" dirty="0">
                <a:solidFill>
                  <a:srgbClr val="FFFF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dirty="0">
                <a:solidFill>
                  <a:srgbClr val="FFFF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如何得到？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FFFF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进程的个数不是固定的，而是动态变化的；</a:t>
            </a:r>
            <a:endParaRPr lang="en-US" altLang="zh-CN" dirty="0">
              <a:solidFill>
                <a:srgbClr val="FFFF6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ct val="20000"/>
              </a:spcBef>
              <a:buFontTx/>
              <a:buChar char="•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FFFF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资源的个数也不是固定的（磁带机突然坏了）。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28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28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28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28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28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28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28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28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28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8484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Line16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439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 useBgFill="1"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2770188" y="273050"/>
            <a:ext cx="4799012" cy="64135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FFFF66"/>
                </a:solidFill>
              </a:rPr>
              <a:t>2.4  </a:t>
            </a:r>
            <a:r>
              <a:rPr lang="zh-CN" altLang="en-US" sz="3600" dirty="0">
                <a:solidFill>
                  <a:srgbClr val="FFFF66"/>
                </a:solidFill>
              </a:rPr>
              <a:t>死锁的预防</a:t>
            </a: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577850" y="1738313"/>
            <a:ext cx="798353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3600" dirty="0"/>
              <a:t>既然死锁的避免无法实现（它需要知道</a:t>
            </a:r>
          </a:p>
          <a:p>
            <a:pPr>
              <a:spcBef>
                <a:spcPct val="20000"/>
              </a:spcBef>
            </a:pPr>
            <a:r>
              <a:rPr lang="zh-CN" altLang="en-US" sz="3600" dirty="0"/>
              <a:t>将来的资源请求信息），那么在实际的</a:t>
            </a:r>
          </a:p>
          <a:p>
            <a:pPr>
              <a:spcBef>
                <a:spcPct val="20000"/>
              </a:spcBef>
            </a:pPr>
            <a:r>
              <a:rPr lang="zh-CN" altLang="en-US" sz="3600" dirty="0"/>
              <a:t>系统当中，如何来防止死锁的出现呢？</a:t>
            </a:r>
          </a:p>
          <a:p>
            <a:pPr>
              <a:spcBef>
                <a:spcPct val="20000"/>
              </a:spcBef>
            </a:pPr>
            <a:endParaRPr lang="zh-CN" altLang="en-US" sz="3600" dirty="0"/>
          </a:p>
          <a:p>
            <a:pPr>
              <a:spcBef>
                <a:spcPct val="20000"/>
              </a:spcBef>
            </a:pPr>
            <a:r>
              <a:rPr lang="zh-CN" altLang="en-US" sz="3600" dirty="0">
                <a:solidFill>
                  <a:srgbClr val="FFFF00"/>
                </a:solidFill>
              </a:rPr>
              <a:t>破坏死锁产生的四个必要条件之一！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433388" y="1577975"/>
            <a:ext cx="83439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FF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允许多个进程同时使用一个资源</a:t>
            </a:r>
            <a:r>
              <a:rPr lang="zh-CN" altLang="en-US" sz="3200" dirty="0"/>
              <a:t>。例如，采用</a:t>
            </a:r>
          </a:p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FF66"/>
                </a:solidFill>
                <a:latin typeface="SimHei" charset="-122"/>
                <a:ea typeface="SimHei" charset="-122"/>
                <a:cs typeface="SimHei" charset="-122"/>
              </a:rPr>
              <a:t>假脱机打印</a:t>
            </a:r>
            <a:r>
              <a:rPr lang="zh-CN" altLang="en-US" sz="3200" dirty="0"/>
              <a:t>方式，可以使多个进程同时生成输</a:t>
            </a:r>
          </a:p>
          <a:p>
            <a:pPr>
              <a:spcBef>
                <a:spcPct val="50000"/>
              </a:spcBef>
            </a:pPr>
            <a:r>
              <a:rPr lang="zh-CN" altLang="en-US" sz="3200" dirty="0"/>
              <a:t>出数据，然后由一个后台打印进程来真正使用</a:t>
            </a:r>
          </a:p>
          <a:p>
            <a:pPr>
              <a:spcBef>
                <a:spcPct val="50000"/>
              </a:spcBef>
            </a:pPr>
            <a:r>
              <a:rPr lang="zh-CN" altLang="en-US" sz="3200" dirty="0"/>
              <a:t>打印机。由于该打印进程不占用任何其他的资</a:t>
            </a:r>
          </a:p>
          <a:p>
            <a:pPr>
              <a:spcBef>
                <a:spcPct val="50000"/>
              </a:spcBef>
            </a:pPr>
            <a:r>
              <a:rPr lang="zh-CN" altLang="en-US" sz="3200" dirty="0"/>
              <a:t>源，因此可以消除因争夺打印机资源而引发的</a:t>
            </a:r>
          </a:p>
          <a:p>
            <a:pPr>
              <a:spcBef>
                <a:spcPct val="50000"/>
              </a:spcBef>
            </a:pPr>
            <a:r>
              <a:rPr lang="zh-CN" altLang="en-US" sz="3200" dirty="0"/>
              <a:t>死锁问题。</a:t>
            </a:r>
            <a:r>
              <a:rPr lang="zh-CN" altLang="en-US" sz="3200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但这种方法不具有普遍性</a:t>
            </a:r>
            <a:r>
              <a:rPr lang="zh-CN" altLang="en-US" sz="3200" dirty="0"/>
              <a:t>。</a:t>
            </a:r>
          </a:p>
        </p:txBody>
      </p:sp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2773363" y="539750"/>
            <a:ext cx="3384550" cy="641350"/>
          </a:xfrm>
          <a:prstGeom prst="rect">
            <a:avLst/>
          </a:prstGeom>
          <a:gradFill rotWithShape="0">
            <a:gsLst>
              <a:gs pos="0">
                <a:srgbClr val="ADE7E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b="0">
                <a:solidFill>
                  <a:schemeClr val="tx1"/>
                </a:solidFill>
                <a:ea typeface="黑体" pitchFamily="49" charset="-122"/>
              </a:rPr>
              <a:t>1. </a:t>
            </a:r>
            <a:r>
              <a:rPr lang="zh-CN" altLang="en-US" sz="3600" b="0">
                <a:solidFill>
                  <a:schemeClr val="tx1"/>
                </a:solidFill>
                <a:ea typeface="黑体" pitchFamily="49" charset="-122"/>
              </a:rPr>
              <a:t>破坏互斥条件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/>
          <p:cNvSpPr txBox="1">
            <a:spLocks noChangeArrowheads="1"/>
          </p:cNvSpPr>
          <p:nvPr/>
        </p:nvSpPr>
        <p:spPr bwMode="auto">
          <a:xfrm>
            <a:off x="2287588" y="525463"/>
            <a:ext cx="4756150" cy="641350"/>
          </a:xfrm>
          <a:prstGeom prst="rect">
            <a:avLst/>
          </a:prstGeom>
          <a:gradFill rotWithShape="0">
            <a:gsLst>
              <a:gs pos="0">
                <a:srgbClr val="ADE7E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b="0">
                <a:solidFill>
                  <a:schemeClr val="tx1"/>
                </a:solidFill>
                <a:ea typeface="黑体" pitchFamily="49" charset="-122"/>
              </a:rPr>
              <a:t>2. </a:t>
            </a:r>
            <a:r>
              <a:rPr lang="zh-CN" altLang="en-US" sz="3600" b="0">
                <a:solidFill>
                  <a:schemeClr val="tx1"/>
                </a:solidFill>
                <a:ea typeface="黑体" pitchFamily="49" charset="-122"/>
              </a:rPr>
              <a:t>破坏请求和保持条件</a:t>
            </a:r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476250" y="1417638"/>
            <a:ext cx="8220075" cy="51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76250" indent="-4762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1139825" indent="-473075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30000"/>
              </a:spcBef>
              <a:buClr>
                <a:srgbClr val="FFFFFF"/>
              </a:buClr>
              <a:buFont typeface="Wingdings" pitchFamily="2" charset="2"/>
              <a:buNone/>
            </a:pPr>
            <a:r>
              <a:rPr lang="zh-CN" altLang="en-US" dirty="0"/>
              <a:t>不允许进程在占用资源的同时又去申请新的资源。</a:t>
            </a:r>
          </a:p>
          <a:p>
            <a:pPr>
              <a:spcBef>
                <a:spcPct val="50000"/>
              </a:spcBef>
              <a:buClr>
                <a:srgbClr val="FFFFFF"/>
              </a:buClr>
              <a:buFont typeface="Wingdings" pitchFamily="2" charset="2"/>
              <a:buChar char="("/>
            </a:pPr>
            <a:r>
              <a:rPr lang="zh-CN" altLang="en-US" dirty="0"/>
              <a:t>要求各个进程在开始运行之前，先一次性请求所</a:t>
            </a:r>
            <a:br>
              <a:rPr lang="zh-CN" altLang="en-US" dirty="0"/>
            </a:br>
            <a:r>
              <a:rPr lang="zh-CN" altLang="en-US" dirty="0"/>
              <a:t>有的资源。只有当这些资源都空闲时，系统才会</a:t>
            </a:r>
            <a:br>
              <a:rPr lang="zh-CN" altLang="en-US" dirty="0"/>
            </a:br>
            <a:r>
              <a:rPr lang="zh-CN" altLang="en-US" dirty="0"/>
              <a:t>分配给它，然后它可以开始运行。</a:t>
            </a:r>
          </a:p>
          <a:p>
            <a:pPr lvl="1">
              <a:spcBef>
                <a:spcPct val="30000"/>
              </a:spcBef>
              <a:buClr>
                <a:srgbClr val="FFFFFF"/>
              </a:buClr>
              <a:buFont typeface="Wingdings" pitchFamily="2" charset="2"/>
              <a:buChar char="F"/>
            </a:pPr>
            <a:r>
              <a:rPr lang="zh-CN" altLang="en-US" dirty="0"/>
              <a:t>进程事先并</a:t>
            </a:r>
            <a:r>
              <a:rPr lang="zh-CN" altLang="en-US" dirty="0">
                <a:solidFill>
                  <a:srgbClr val="FFFF66"/>
                </a:solidFill>
              </a:rPr>
              <a:t>不知道自己将需要哪些资源，需要多少资源</a:t>
            </a:r>
            <a:r>
              <a:rPr lang="zh-CN" altLang="en-US" dirty="0"/>
              <a:t>（否则，银行家算法就能用）；</a:t>
            </a:r>
          </a:p>
          <a:p>
            <a:pPr lvl="1">
              <a:spcBef>
                <a:spcPct val="30000"/>
              </a:spcBef>
              <a:buClr>
                <a:srgbClr val="FFFFFF"/>
              </a:buClr>
              <a:buFont typeface="Wingdings" pitchFamily="2" charset="2"/>
              <a:buChar char="F"/>
            </a:pPr>
            <a:r>
              <a:rPr lang="zh-CN" altLang="en-US" dirty="0"/>
              <a:t>这种方法</a:t>
            </a:r>
            <a:r>
              <a:rPr lang="zh-CN" altLang="en-US" dirty="0">
                <a:solidFill>
                  <a:srgbClr val="FFFF66"/>
                </a:solidFill>
              </a:rPr>
              <a:t>难以保证资源的使用效率</a:t>
            </a:r>
            <a:r>
              <a:rPr lang="zh-CN" altLang="en-US" dirty="0"/>
              <a:t>；</a:t>
            </a:r>
          </a:p>
          <a:p>
            <a:pPr>
              <a:spcBef>
                <a:spcPct val="30000"/>
              </a:spcBef>
              <a:buClr>
                <a:srgbClr val="FFFFFF"/>
              </a:buClr>
              <a:buFont typeface="Wingdings" pitchFamily="2" charset="2"/>
              <a:buChar char="("/>
            </a:pPr>
            <a:r>
              <a:rPr lang="zh-CN" altLang="en-US" dirty="0"/>
              <a:t>要求进程在请求一个新资源时，先暂时释放它已</a:t>
            </a:r>
            <a:br>
              <a:rPr lang="zh-CN" altLang="en-US" dirty="0"/>
            </a:br>
            <a:r>
              <a:rPr lang="zh-CN" altLang="en-US" dirty="0"/>
              <a:t>经占用的各个资源，然后再重新申请所有资源。</a:t>
            </a:r>
            <a:endParaRPr lang="en-US" altLang="zh-CN" dirty="0"/>
          </a:p>
          <a:p>
            <a:pPr lvl="1">
              <a:spcBef>
                <a:spcPct val="30000"/>
              </a:spcBef>
              <a:buClr>
                <a:srgbClr val="FFFFFF"/>
              </a:buClr>
              <a:buFont typeface="ArialUnicodeMS" charset="0"/>
              <a:buChar char="☞"/>
            </a:pPr>
            <a:r>
              <a:rPr lang="zh-CN" altLang="en-US" dirty="0">
                <a:solidFill>
                  <a:srgbClr val="FFFF66"/>
                </a:solidFill>
              </a:rPr>
              <a:t>可能被饿死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2"/>
          <p:cNvSpPr txBox="1">
            <a:spLocks noChangeArrowheads="1"/>
          </p:cNvSpPr>
          <p:nvPr/>
        </p:nvSpPr>
        <p:spPr bwMode="auto">
          <a:xfrm>
            <a:off x="2401888" y="539750"/>
            <a:ext cx="4298950" cy="641350"/>
          </a:xfrm>
          <a:prstGeom prst="rect">
            <a:avLst/>
          </a:prstGeom>
          <a:gradFill rotWithShape="0">
            <a:gsLst>
              <a:gs pos="0">
                <a:srgbClr val="ADE7E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b="0">
                <a:solidFill>
                  <a:schemeClr val="tx1"/>
                </a:solidFill>
                <a:ea typeface="黑体" pitchFamily="49" charset="-122"/>
              </a:rPr>
              <a:t>3. </a:t>
            </a:r>
            <a:r>
              <a:rPr lang="zh-CN" altLang="en-US" sz="3600" b="0">
                <a:solidFill>
                  <a:schemeClr val="tx1"/>
                </a:solidFill>
                <a:ea typeface="黑体" pitchFamily="49" charset="-122"/>
              </a:rPr>
              <a:t>破坏环路等待条件</a:t>
            </a:r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476250" y="1560513"/>
            <a:ext cx="8220075" cy="470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10000"/>
              </a:spcBef>
              <a:buClr>
                <a:srgbClr val="FFFFFF"/>
              </a:buClr>
              <a:buFont typeface="Wingdings" pitchFamily="2" charset="2"/>
              <a:buNone/>
            </a:pPr>
            <a:r>
              <a:rPr lang="zh-CN" altLang="en-US" dirty="0"/>
              <a:t>把系统中所有资源编号，进程在申请资源时必须严</a:t>
            </a:r>
          </a:p>
          <a:p>
            <a:pPr>
              <a:spcBef>
                <a:spcPct val="10000"/>
              </a:spcBef>
              <a:buClr>
                <a:srgbClr val="FFFFFF"/>
              </a:buClr>
              <a:buFont typeface="Wingdings" pitchFamily="2" charset="2"/>
              <a:buNone/>
            </a:pPr>
            <a:r>
              <a:rPr lang="zh-CN" altLang="en-US" dirty="0"/>
              <a:t>格按资源编号的递增次序进行，否则操作系统不予</a:t>
            </a:r>
          </a:p>
          <a:p>
            <a:pPr>
              <a:spcBef>
                <a:spcPct val="10000"/>
              </a:spcBef>
              <a:buClr>
                <a:srgbClr val="FFFFFF"/>
              </a:buClr>
              <a:buFont typeface="Wingdings" pitchFamily="2" charset="2"/>
              <a:buNone/>
            </a:pPr>
            <a:r>
              <a:rPr lang="zh-CN" altLang="en-US" dirty="0"/>
              <a:t>分配。例如</a:t>
            </a:r>
            <a:r>
              <a:rPr lang="en-US" altLang="zh-CN" dirty="0"/>
              <a:t>10</a:t>
            </a:r>
            <a:r>
              <a:rPr lang="zh-CN" altLang="en-US" dirty="0"/>
              <a:t>个资源</a:t>
            </a:r>
            <a:r>
              <a:rPr lang="en-US" altLang="zh-CN" dirty="0"/>
              <a:t>R1</a:t>
            </a:r>
            <a:r>
              <a:rPr lang="zh-CN" altLang="en-US" dirty="0"/>
              <a:t>、</a:t>
            </a:r>
            <a:r>
              <a:rPr lang="en-US" altLang="zh-CN" dirty="0"/>
              <a:t>R2</a:t>
            </a:r>
            <a:r>
              <a:rPr lang="zh-CN" altLang="en-US" dirty="0"/>
              <a:t>、</a:t>
            </a:r>
            <a:r>
              <a:rPr lang="en-US" altLang="zh-CN" dirty="0"/>
              <a:t>…</a:t>
            </a:r>
            <a:r>
              <a:rPr lang="zh-CN" altLang="en-US" dirty="0"/>
              <a:t>、</a:t>
            </a:r>
            <a:r>
              <a:rPr lang="en-US" altLang="zh-CN" dirty="0"/>
              <a:t>R10</a:t>
            </a:r>
            <a:r>
              <a:rPr lang="zh-CN" altLang="en-US" dirty="0"/>
              <a:t>，进程</a:t>
            </a:r>
            <a:r>
              <a:rPr lang="en-US" altLang="zh-CN" dirty="0"/>
              <a:t>P1</a:t>
            </a:r>
            <a:r>
              <a:rPr lang="zh-CN" altLang="en-US" dirty="0"/>
              <a:t>在</a:t>
            </a:r>
          </a:p>
          <a:p>
            <a:pPr>
              <a:spcBef>
                <a:spcPct val="10000"/>
              </a:spcBef>
              <a:buClr>
                <a:srgbClr val="FFFFFF"/>
              </a:buClr>
              <a:buFont typeface="Wingdings" pitchFamily="2" charset="2"/>
              <a:buNone/>
            </a:pPr>
            <a:r>
              <a:rPr lang="zh-CN" altLang="en-US" dirty="0"/>
              <a:t>申请</a:t>
            </a:r>
            <a:r>
              <a:rPr lang="en-US" altLang="zh-CN" dirty="0"/>
              <a:t>R1</a:t>
            </a:r>
            <a:r>
              <a:rPr lang="zh-CN" altLang="en-US" dirty="0"/>
              <a:t>、</a:t>
            </a:r>
            <a:r>
              <a:rPr lang="en-US" altLang="zh-CN" dirty="0"/>
              <a:t>R3</a:t>
            </a:r>
            <a:r>
              <a:rPr lang="zh-CN" altLang="en-US" dirty="0"/>
              <a:t>、</a:t>
            </a:r>
            <a:r>
              <a:rPr lang="en-US" altLang="zh-CN" dirty="0"/>
              <a:t>R6</a:t>
            </a:r>
            <a:r>
              <a:rPr lang="zh-CN" altLang="en-US" dirty="0"/>
              <a:t>后，不能再申请</a:t>
            </a:r>
            <a:r>
              <a:rPr lang="en-US" altLang="zh-CN" dirty="0"/>
              <a:t>R6</a:t>
            </a:r>
            <a:r>
              <a:rPr lang="zh-CN" altLang="en-US" dirty="0"/>
              <a:t>之前的资源；进程</a:t>
            </a:r>
            <a:r>
              <a:rPr lang="en-US" altLang="zh-CN" dirty="0"/>
              <a:t>P2</a:t>
            </a:r>
            <a:r>
              <a:rPr lang="zh-CN" altLang="en-US" dirty="0"/>
              <a:t>申请</a:t>
            </a:r>
            <a:r>
              <a:rPr lang="en-US" altLang="zh-CN" dirty="0"/>
              <a:t>R1</a:t>
            </a:r>
            <a:r>
              <a:rPr lang="zh-CN" altLang="en-US" dirty="0"/>
              <a:t>、</a:t>
            </a:r>
            <a:r>
              <a:rPr lang="en-US" altLang="zh-CN" dirty="0"/>
              <a:t>R2</a:t>
            </a:r>
            <a:r>
              <a:rPr lang="zh-CN" altLang="en-US" dirty="0"/>
              <a:t>和</a:t>
            </a:r>
            <a:r>
              <a:rPr lang="en-US" altLang="zh-CN" dirty="0"/>
              <a:t>R5</a:t>
            </a:r>
            <a:r>
              <a:rPr lang="zh-CN" altLang="en-US" dirty="0"/>
              <a:t>。</a:t>
            </a:r>
          </a:p>
          <a:p>
            <a:pPr>
              <a:spcBef>
                <a:spcPct val="70000"/>
              </a:spcBef>
              <a:buClr>
                <a:srgbClr val="FFFFFF"/>
              </a:buClr>
              <a:buFont typeface="Wingdings" pitchFamily="2" charset="2"/>
              <a:buNone/>
            </a:pPr>
            <a:r>
              <a:rPr lang="zh-CN" altLang="en-US" dirty="0"/>
              <a:t>可以证明（</a:t>
            </a:r>
            <a:r>
              <a:rPr lang="zh-CN" altLang="en-US" dirty="0">
                <a:solidFill>
                  <a:srgbClr val="FFFF66"/>
                </a:solidFill>
              </a:rPr>
              <a:t>反证法</a:t>
            </a:r>
            <a:r>
              <a:rPr lang="zh-CN" altLang="en-US" dirty="0"/>
              <a:t>）：如果按照以上的规则进行资源的申请和分配，那么在资源分配图中不可能出现环路，即不可能出现死锁。</a:t>
            </a:r>
            <a:endParaRPr lang="en-US" altLang="zh-CN" dirty="0"/>
          </a:p>
          <a:p>
            <a:pPr>
              <a:spcBef>
                <a:spcPct val="70000"/>
              </a:spcBef>
              <a:buClr>
                <a:srgbClr val="FFFFFF"/>
              </a:buClr>
              <a:buFont typeface="Wingdings" pitchFamily="2" charset="2"/>
              <a:buNone/>
            </a:pPr>
            <a:r>
              <a:rPr lang="zh-CN" altLang="en-US" dirty="0">
                <a:solidFill>
                  <a:srgbClr val="FFFF66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存在无法获取到全部所需资源的风险！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4343400" cy="609600"/>
          </a:xfrm>
        </p:spPr>
        <p:txBody>
          <a:bodyPr/>
          <a:lstStyle/>
          <a:p>
            <a:pPr algn="l"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产生死锁的原因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1295400" y="3865563"/>
            <a:ext cx="2905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Tx/>
              <a:buChar char="•"/>
            </a:pPr>
            <a:endParaRPr lang="zh-CN" altLang="en-US" sz="2400" b="0"/>
          </a:p>
          <a:p>
            <a:pPr eaLnBrk="1" hangingPunct="1"/>
            <a:endParaRPr lang="zh-CN" altLang="en-US" sz="2400" b="0" u="sng"/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914400" y="5334000"/>
            <a:ext cx="7391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 dirty="0">
                <a:latin typeface="Arial" charset="0"/>
              </a:rPr>
              <a:t>资源数  &lt;  要求该种资源的进程数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 dirty="0">
                <a:latin typeface="Arial" charset="0"/>
              </a:rPr>
              <a:t>进程的推进顺序非法</a:t>
            </a:r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381000" y="838200"/>
            <a:ext cx="2819400" cy="0"/>
          </a:xfrm>
          <a:prstGeom prst="line">
            <a:avLst/>
          </a:prstGeom>
          <a:noFill/>
          <a:ln w="38100" cap="sq">
            <a:solidFill>
              <a:srgbClr val="CC00CC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1066800" y="1295400"/>
            <a:ext cx="2462213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>
                <a:solidFill>
                  <a:srgbClr val="FFC000"/>
                </a:solidFill>
              </a:rPr>
              <a:t>进程</a:t>
            </a:r>
            <a:r>
              <a:rPr lang="en-US" altLang="zh-CN">
                <a:solidFill>
                  <a:srgbClr val="FFC000"/>
                </a:solidFill>
              </a:rPr>
              <a:t>P</a:t>
            </a:r>
          </a:p>
          <a:p>
            <a:r>
              <a:rPr lang="en-US" altLang="zh-CN" sz="2400"/>
              <a:t>……</a:t>
            </a:r>
          </a:p>
          <a:p>
            <a:r>
              <a:rPr lang="en-US" altLang="zh-CN" sz="2400"/>
              <a:t>get(A);</a:t>
            </a:r>
          </a:p>
          <a:p>
            <a:r>
              <a:rPr lang="en-US" altLang="zh-CN" sz="2400"/>
              <a:t>……</a:t>
            </a:r>
          </a:p>
          <a:p>
            <a:r>
              <a:rPr lang="en-US" altLang="zh-CN" sz="2400"/>
              <a:t>get(B);</a:t>
            </a:r>
          </a:p>
          <a:p>
            <a:r>
              <a:rPr lang="en-US" altLang="zh-CN" sz="2400"/>
              <a:t>……</a:t>
            </a:r>
          </a:p>
          <a:p>
            <a:r>
              <a:rPr lang="en-US" altLang="zh-CN" sz="2400"/>
              <a:t>release(A);</a:t>
            </a:r>
          </a:p>
          <a:p>
            <a:r>
              <a:rPr lang="en-US" altLang="zh-CN" sz="2400"/>
              <a:t>……</a:t>
            </a:r>
          </a:p>
          <a:p>
            <a:r>
              <a:rPr lang="en-US" altLang="zh-CN" sz="2400"/>
              <a:t>release(B);</a:t>
            </a:r>
          </a:p>
          <a:p>
            <a:r>
              <a:rPr lang="en-US" altLang="zh-CN" sz="2400"/>
              <a:t>……</a:t>
            </a:r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5105400" y="914400"/>
            <a:ext cx="2438400" cy="458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400" b="0"/>
              <a:t> </a:t>
            </a:r>
          </a:p>
          <a:p>
            <a:r>
              <a:rPr lang="zh-CN" altLang="en-US">
                <a:solidFill>
                  <a:srgbClr val="FFC000"/>
                </a:solidFill>
              </a:rPr>
              <a:t>进程</a:t>
            </a:r>
            <a:r>
              <a:rPr lang="en-US" altLang="zh-CN">
                <a:solidFill>
                  <a:srgbClr val="FFC000"/>
                </a:solidFill>
              </a:rPr>
              <a:t>Q</a:t>
            </a:r>
          </a:p>
          <a:p>
            <a:r>
              <a:rPr lang="en-US" altLang="zh-CN" sz="2400"/>
              <a:t>……</a:t>
            </a:r>
          </a:p>
          <a:p>
            <a:r>
              <a:rPr lang="en-US" altLang="zh-CN" sz="2400"/>
              <a:t>get(B);</a:t>
            </a:r>
          </a:p>
          <a:p>
            <a:r>
              <a:rPr lang="en-US" altLang="zh-CN" sz="2400"/>
              <a:t>……</a:t>
            </a:r>
          </a:p>
          <a:p>
            <a:r>
              <a:rPr lang="en-US" altLang="zh-CN" sz="2400"/>
              <a:t>get(A);</a:t>
            </a:r>
          </a:p>
          <a:p>
            <a:r>
              <a:rPr lang="en-US" altLang="zh-CN" sz="2400"/>
              <a:t>……</a:t>
            </a:r>
          </a:p>
          <a:p>
            <a:r>
              <a:rPr lang="en-US" altLang="zh-CN" sz="2400"/>
              <a:t>release(B);</a:t>
            </a:r>
          </a:p>
          <a:p>
            <a:r>
              <a:rPr lang="en-US" altLang="zh-CN" sz="2400"/>
              <a:t>……</a:t>
            </a:r>
          </a:p>
          <a:p>
            <a:r>
              <a:rPr lang="en-US" altLang="zh-CN" sz="2400"/>
              <a:t>release(A);</a:t>
            </a:r>
          </a:p>
          <a:p>
            <a:r>
              <a:rPr lang="en-US" altLang="zh-CN" sz="2400"/>
              <a:t>……</a:t>
            </a:r>
            <a:endParaRPr lang="zh-CN" altLang="en-US" sz="2400"/>
          </a:p>
          <a:p>
            <a:endParaRPr lang="zh-CN" altLang="en-US" sz="2400"/>
          </a:p>
        </p:txBody>
      </p:sp>
      <p:sp>
        <p:nvSpPr>
          <p:cNvPr id="25608" name="AutoShape 8"/>
          <p:cNvSpPr>
            <a:spLocks noChangeArrowheads="1"/>
          </p:cNvSpPr>
          <p:nvPr/>
        </p:nvSpPr>
        <p:spPr bwMode="auto">
          <a:xfrm>
            <a:off x="6696833" y="228599"/>
            <a:ext cx="2447166" cy="1695553"/>
          </a:xfrm>
          <a:prstGeom prst="cloudCallout">
            <a:avLst>
              <a:gd name="adj1" fmla="val 25398"/>
              <a:gd name="adj2" fmla="val 66312"/>
            </a:avLst>
          </a:prstGeom>
          <a:solidFill>
            <a:schemeClr val="bg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en-US" altLang="zh-CN" sz="2400" b="0" dirty="0">
                <a:solidFill>
                  <a:srgbClr val="0000CC"/>
                </a:solidFill>
              </a:rPr>
              <a:t>A、B</a:t>
            </a:r>
            <a:r>
              <a:rPr lang="zh-CN" altLang="en-US" sz="2400" b="0" dirty="0">
                <a:solidFill>
                  <a:srgbClr val="0000CC"/>
                </a:solidFill>
              </a:rPr>
              <a:t>分别代表某种资源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79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"/>
                                        <p:tgtEl>
                                          <p:spTgt spid="798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6" grpId="0" build="p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998538" y="2509838"/>
            <a:ext cx="2782887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900113" y="2349500"/>
            <a:ext cx="2782887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graphicFrame>
        <p:nvGraphicFramePr>
          <p:cNvPr id="33693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846995"/>
              </p:ext>
            </p:extLst>
          </p:nvPr>
        </p:nvGraphicFramePr>
        <p:xfrm>
          <a:off x="228600" y="230188"/>
          <a:ext cx="8610600" cy="6215063"/>
        </p:xfrm>
        <a:graphic>
          <a:graphicData uri="http://schemas.openxmlformats.org/drawingml/2006/table">
            <a:tbl>
              <a:tblPr/>
              <a:tblGrid>
                <a:gridCol w="96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1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0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17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9539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策略</a:t>
                      </a: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死锁预防</a:t>
                      </a: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死锁避免</a:t>
                      </a: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死锁检测和恢复</a:t>
                      </a: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很保守；对资源不做调配使用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介于预防和检测方法之间，安全状态下才分配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非常开放；申请资源就分配，但定期检测死锁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03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采用的不同方式</a:t>
                      </a: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一次性分配所有资源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抢占式分配资源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资源编号，按序分配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至少应找出一个安全序列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定期调用检测算法，查看是否出现死锁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31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主要优点</a:t>
                      </a: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/>
                          <a:ea typeface="楷体_GB2312" pitchFamily="49" charset="-122"/>
                        </a:rPr>
                        <a:t>·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适用于执行单一突发活动的进程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/>
                          <a:ea typeface="楷体_GB2312" pitchFamily="49" charset="-122"/>
                        </a:rPr>
                        <a:t>·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不需要抢占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/>
                          <a:ea typeface="楷体_GB2312" pitchFamily="49" charset="-122"/>
                        </a:rPr>
                        <a:t>·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适用于资源状态便于保存和恢复的情况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/>
                          <a:ea typeface="楷体_GB2312" pitchFamily="49" charset="-122"/>
                        </a:rPr>
                        <a:t>·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由于系统设计时已解决问题，不需要运行时计算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不需要抢占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/>
                          <a:ea typeface="楷体_GB2312" pitchFamily="49" charset="-122"/>
                        </a:rPr>
                        <a:t>·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从来不延误进程的开始执行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/>
                          <a:ea typeface="楷体_GB2312" pitchFamily="49" charset="-122"/>
                        </a:rPr>
                        <a:t>·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便于联机处理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74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主要缺点</a:t>
                      </a: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/>
                          <a:ea typeface="楷体_GB2312" pitchFamily="49" charset="-122"/>
                        </a:rPr>
                        <a:t>·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效率低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/>
                          <a:ea typeface="楷体_GB2312" pitchFamily="49" charset="-122"/>
                        </a:rPr>
                        <a:t>·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延误进程的开始执行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/>
                          <a:ea typeface="楷体_GB2312" pitchFamily="49" charset="-122"/>
                        </a:rPr>
                        <a:t>·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抢占动作比实际需要的次数更多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/>
                          <a:ea typeface="楷体_GB2312" pitchFamily="49" charset="-122"/>
                        </a:rPr>
                        <a:t>·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易出现环路重启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/>
                          <a:ea typeface="楷体_GB2312" pitchFamily="49" charset="-122"/>
                        </a:rPr>
                        <a:t>·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不允许增加对资源的申请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/>
                          <a:ea typeface="楷体_GB2312" pitchFamily="49" charset="-122"/>
                        </a:rPr>
                        <a:t>·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必须知道以后对资源的申请情况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/>
                          <a:ea typeface="楷体_GB2312" pitchFamily="49" charset="-122"/>
                        </a:rPr>
                        <a:t>·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进程可能被阻塞很长时间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丧失固有的抢占性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971" name="Text Box 2051"/>
          <p:cNvSpPr txBox="1">
            <a:spLocks noChangeArrowheads="1"/>
          </p:cNvSpPr>
          <p:nvPr/>
        </p:nvSpPr>
        <p:spPr bwMode="auto">
          <a:xfrm>
            <a:off x="2600482" y="2551113"/>
            <a:ext cx="360407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ctr" hangingPunct="1"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8000" dirty="0"/>
              <a:t>结束啦</a:t>
            </a:r>
            <a:r>
              <a:rPr lang="en-US" altLang="zh-CN" sz="8000" dirty="0"/>
              <a:t>!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35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5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35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35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5971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4038600" cy="838200"/>
          </a:xfrm>
        </p:spPr>
        <p:txBody>
          <a:bodyPr/>
          <a:lstStyle/>
          <a:p>
            <a:pPr algn="l"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进程的推进顺序不当</a:t>
            </a:r>
          </a:p>
        </p:txBody>
      </p:sp>
      <p:graphicFrame>
        <p:nvGraphicFramePr>
          <p:cNvPr id="8089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188956"/>
              </p:ext>
            </p:extLst>
          </p:nvPr>
        </p:nvGraphicFramePr>
        <p:xfrm>
          <a:off x="381000" y="1053712"/>
          <a:ext cx="6934200" cy="553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0" r:id="rId4" imgW="3906520" imgH="3116580" progId="Visio.Drawing.5">
                  <p:embed/>
                </p:oleObj>
              </mc:Choice>
              <mc:Fallback>
                <p:oleObj r:id="rId4" imgW="3906520" imgH="3116580" progId="Visio.Drawing.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053712"/>
                        <a:ext cx="6934200" cy="55324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Line 4"/>
          <p:cNvSpPr>
            <a:spLocks noChangeShapeType="1"/>
          </p:cNvSpPr>
          <p:nvPr/>
        </p:nvSpPr>
        <p:spPr bwMode="auto">
          <a:xfrm>
            <a:off x="381000" y="838200"/>
            <a:ext cx="3581400" cy="0"/>
          </a:xfrm>
          <a:prstGeom prst="line">
            <a:avLst/>
          </a:prstGeom>
          <a:noFill/>
          <a:ln w="38100" cap="sq">
            <a:solidFill>
              <a:srgbClr val="CC00CC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0901" name="WordArt 5"/>
          <p:cNvSpPr>
            <a:spLocks noChangeArrowheads="1" noChangeShapeType="1" noTextEdit="1"/>
          </p:cNvSpPr>
          <p:nvPr/>
        </p:nvSpPr>
        <p:spPr bwMode="auto">
          <a:xfrm>
            <a:off x="7010400" y="381000"/>
            <a:ext cx="1695450" cy="9906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9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/>
                <a:ea typeface="宋体"/>
              </a:rPr>
              <a:t>死锁</a:t>
            </a:r>
          </a:p>
        </p:txBody>
      </p:sp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7315200" y="2514600"/>
            <a:ext cx="1828800" cy="278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30000"/>
              </a:spcBef>
              <a:defRPr/>
            </a:pPr>
            <a:r>
              <a:rPr lang="zh-CN" altLang="en-US" b="0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 sz="2400" dirty="0"/>
              <a:t>(1)、(2) 、(4) 、(5)</a:t>
            </a:r>
          </a:p>
          <a:p>
            <a:pPr eaLnBrk="1" hangingPunct="1">
              <a:spcBef>
                <a:spcPct val="30000"/>
              </a:spcBef>
              <a:defRPr/>
            </a:pPr>
            <a:r>
              <a:rPr lang="zh-CN" altLang="en-US" sz="2400" dirty="0"/>
              <a:t>正常运行</a:t>
            </a:r>
            <a:endParaRPr lang="en-US" altLang="zh-CN" sz="2400" dirty="0"/>
          </a:p>
          <a:p>
            <a:pPr eaLnBrk="1" hangingPunct="1">
              <a:spcBef>
                <a:spcPct val="30000"/>
              </a:spcBef>
              <a:defRPr/>
            </a:pPr>
            <a:endParaRPr lang="zh-CN" altLang="en-US" sz="2400" dirty="0"/>
          </a:p>
          <a:p>
            <a:pPr eaLnBrk="1" hangingPunct="1">
              <a:spcBef>
                <a:spcPct val="30000"/>
              </a:spcBef>
              <a:defRPr/>
            </a:pPr>
            <a:r>
              <a:rPr lang="zh-CN" altLang="en-US" b="0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●</a:t>
            </a:r>
            <a:r>
              <a:rPr lang="zh-CN" altLang="en-US" sz="2400" dirty="0"/>
              <a:t>(3) 、(6)发生死锁</a:t>
            </a:r>
            <a:endParaRPr lang="en-US" altLang="zh-CN" sz="24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1" grpId="0" animBg="1"/>
      <p:bldP spid="80902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4191000" cy="838200"/>
          </a:xfrm>
        </p:spPr>
        <p:txBody>
          <a:bodyPr/>
          <a:lstStyle/>
          <a:p>
            <a:pPr algn="l"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进程的推进顺序合适</a:t>
            </a:r>
          </a:p>
        </p:txBody>
      </p:sp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2619375" y="1871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81924" name="Object 2"/>
          <p:cNvGraphicFramePr>
            <a:graphicFrameLocks noChangeAspect="1"/>
          </p:cNvGraphicFramePr>
          <p:nvPr/>
        </p:nvGraphicFramePr>
        <p:xfrm>
          <a:off x="450850" y="1327150"/>
          <a:ext cx="6934200" cy="553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" r:id="rId4" imgW="3906520" imgH="3116580" progId="Visio.Drawing.5">
                  <p:embed/>
                </p:oleObj>
              </mc:Choice>
              <mc:Fallback>
                <p:oleObj r:id="rId4" imgW="3906520" imgH="3116580" progId="Visio.Drawing.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" y="1327150"/>
                        <a:ext cx="6934200" cy="5530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Line 5"/>
          <p:cNvSpPr>
            <a:spLocks noChangeShapeType="1"/>
          </p:cNvSpPr>
          <p:nvPr/>
        </p:nvSpPr>
        <p:spPr bwMode="auto">
          <a:xfrm>
            <a:off x="381000" y="838200"/>
            <a:ext cx="3657600" cy="0"/>
          </a:xfrm>
          <a:prstGeom prst="line">
            <a:avLst/>
          </a:prstGeom>
          <a:noFill/>
          <a:ln w="38100" cap="sq">
            <a:solidFill>
              <a:srgbClr val="CC00CC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26" name="WordArt 6"/>
          <p:cNvSpPr>
            <a:spLocks noChangeArrowheads="1" noChangeShapeType="1" noTextEdit="1"/>
          </p:cNvSpPr>
          <p:nvPr/>
        </p:nvSpPr>
        <p:spPr bwMode="auto">
          <a:xfrm>
            <a:off x="7010400" y="381000"/>
            <a:ext cx="1695450" cy="9906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9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/>
                <a:ea typeface="宋体"/>
              </a:rPr>
              <a:t>不死锁</a:t>
            </a:r>
          </a:p>
        </p:txBody>
      </p:sp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7604125" y="2743200"/>
            <a:ext cx="1539875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zh-CN" altLang="en-US" sz="2400"/>
              <a:t>进程</a:t>
            </a:r>
            <a:r>
              <a:rPr lang="en-US" altLang="zh-CN" sz="2400"/>
              <a:t>P</a:t>
            </a:r>
            <a:r>
              <a:rPr lang="zh-CN" altLang="en-US" sz="2400"/>
              <a:t>对资源的申请、释放次序改变后不死锁！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6" grpId="0" animBg="1"/>
      <p:bldP spid="81927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41300" y="1333500"/>
            <a:ext cx="4229100" cy="5016500"/>
          </a:xfrm>
          <a:prstGeom prst="rect">
            <a:avLst/>
          </a:prstGeom>
          <a:noFill/>
          <a:ln w="317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Aft>
                <a:spcPct val="40000"/>
              </a:spcAft>
            </a:pPr>
            <a:r>
              <a:rPr lang="en-US" altLang="zh-CN" sz="2400"/>
              <a:t>void  producer(void)</a:t>
            </a:r>
            <a:br>
              <a:rPr lang="en-US" altLang="zh-CN" sz="2400"/>
            </a:br>
            <a:r>
              <a:rPr lang="en-US" altLang="zh-CN" sz="2400"/>
              <a:t>{</a:t>
            </a:r>
            <a:br>
              <a:rPr lang="en-US" altLang="zh-CN" sz="2400"/>
            </a:br>
            <a:r>
              <a:rPr lang="en-US" altLang="zh-CN" sz="2400"/>
              <a:t>    int  item;</a:t>
            </a:r>
          </a:p>
          <a:p>
            <a:r>
              <a:rPr lang="en-US" altLang="zh-CN" sz="2400"/>
              <a:t>    while(TRUE)</a:t>
            </a:r>
          </a:p>
          <a:p>
            <a:r>
              <a:rPr lang="en-US" altLang="zh-CN" sz="2400"/>
              <a:t>    {</a:t>
            </a:r>
            <a:br>
              <a:rPr lang="en-US" altLang="zh-CN" sz="2400"/>
            </a:br>
            <a:r>
              <a:rPr lang="en-US" altLang="zh-CN" sz="2400"/>
              <a:t>        item  =  produce_item( );</a:t>
            </a:r>
            <a:br>
              <a:rPr lang="en-US" altLang="zh-CN" sz="2400"/>
            </a:br>
            <a:r>
              <a:rPr lang="en-US" altLang="zh-CN" sz="2400">
                <a:solidFill>
                  <a:srgbClr val="FFFF66"/>
                </a:solidFill>
              </a:rPr>
              <a:t>        P(S_Buffer_Num);</a:t>
            </a:r>
            <a:br>
              <a:rPr lang="en-US" altLang="zh-CN" sz="2400">
                <a:solidFill>
                  <a:srgbClr val="FFFF66"/>
                </a:solidFill>
              </a:rPr>
            </a:br>
            <a:r>
              <a:rPr lang="en-US" altLang="zh-CN" sz="2400">
                <a:solidFill>
                  <a:srgbClr val="FFFF66"/>
                </a:solidFill>
              </a:rPr>
              <a:t>        P(S_Mutex); </a:t>
            </a:r>
            <a:br>
              <a:rPr lang="en-US" altLang="zh-CN" sz="2400">
                <a:solidFill>
                  <a:srgbClr val="FFFF66"/>
                </a:solidFill>
              </a:rPr>
            </a:br>
            <a:r>
              <a:rPr lang="en-US" altLang="zh-CN" sz="2400"/>
              <a:t>        insert_item(item);</a:t>
            </a:r>
            <a:br>
              <a:rPr lang="en-US" altLang="zh-CN" sz="2400"/>
            </a:br>
            <a:r>
              <a:rPr lang="en-US" altLang="zh-CN" sz="2400"/>
              <a:t>        V(S_Mutex);</a:t>
            </a:r>
            <a:br>
              <a:rPr lang="en-US" altLang="zh-CN" sz="2400"/>
            </a:br>
            <a:r>
              <a:rPr lang="en-US" altLang="zh-CN" sz="2400"/>
              <a:t>        V(S_Product_Num);</a:t>
            </a:r>
            <a:br>
              <a:rPr lang="en-US" altLang="zh-CN" sz="2400"/>
            </a:br>
            <a:r>
              <a:rPr lang="en-US" altLang="zh-CN" sz="2400"/>
              <a:t>    }</a:t>
            </a:r>
          </a:p>
          <a:p>
            <a:r>
              <a:rPr lang="en-US" altLang="zh-CN" sz="2400"/>
              <a:t>}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2509838" y="508000"/>
            <a:ext cx="4330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>
                <a:solidFill>
                  <a:srgbClr val="FFFF66"/>
                </a:solidFill>
              </a:rPr>
              <a:t>两个</a:t>
            </a:r>
            <a:r>
              <a:rPr lang="en-US" altLang="zh-CN">
                <a:solidFill>
                  <a:srgbClr val="FFFF66"/>
                </a:solidFill>
              </a:rPr>
              <a:t>P</a:t>
            </a:r>
            <a:r>
              <a:rPr lang="zh-CN" altLang="en-US">
                <a:solidFill>
                  <a:srgbClr val="FFFF66"/>
                </a:solidFill>
              </a:rPr>
              <a:t>操作写反了导致死锁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4708525" y="1333500"/>
            <a:ext cx="4102100" cy="5016500"/>
          </a:xfrm>
          <a:prstGeom prst="rect">
            <a:avLst/>
          </a:prstGeom>
          <a:noFill/>
          <a:ln w="317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Aft>
                <a:spcPct val="40000"/>
              </a:spcAft>
            </a:pPr>
            <a:r>
              <a:rPr lang="en-US" altLang="zh-CN" sz="2400"/>
              <a:t>void  consumer(void)</a:t>
            </a:r>
            <a:br>
              <a:rPr lang="en-US" altLang="zh-CN" sz="2400"/>
            </a:br>
            <a:r>
              <a:rPr lang="en-US" altLang="zh-CN" sz="2400"/>
              <a:t>{</a:t>
            </a:r>
            <a:br>
              <a:rPr lang="en-US" altLang="zh-CN" sz="2400"/>
            </a:br>
            <a:r>
              <a:rPr lang="en-US" altLang="zh-CN" sz="2400"/>
              <a:t>    int  item;</a:t>
            </a:r>
          </a:p>
          <a:p>
            <a:r>
              <a:rPr lang="en-US" altLang="zh-CN" sz="2400"/>
              <a:t>    while(TRUE)</a:t>
            </a:r>
          </a:p>
          <a:p>
            <a:r>
              <a:rPr lang="en-US" altLang="zh-CN" sz="2400"/>
              <a:t>    {</a:t>
            </a:r>
            <a:br>
              <a:rPr lang="en-US" altLang="zh-CN" sz="2400"/>
            </a:br>
            <a:r>
              <a:rPr lang="en-US" altLang="zh-CN" sz="2400"/>
              <a:t>        P(S_Product_Num);</a:t>
            </a:r>
            <a:br>
              <a:rPr lang="en-US" altLang="zh-CN" sz="2400"/>
            </a:br>
            <a:r>
              <a:rPr lang="en-US" altLang="zh-CN" sz="2400"/>
              <a:t>        P(S_Mutex);</a:t>
            </a:r>
            <a:br>
              <a:rPr lang="en-US" altLang="zh-CN" sz="2400"/>
            </a:br>
            <a:r>
              <a:rPr lang="en-US" altLang="zh-CN" sz="2400"/>
              <a:t>        item  =  remove_item( );</a:t>
            </a:r>
            <a:br>
              <a:rPr lang="en-US" altLang="zh-CN" sz="2400"/>
            </a:br>
            <a:r>
              <a:rPr lang="en-US" altLang="zh-CN" sz="2400"/>
              <a:t>        V(S_Mutex);</a:t>
            </a:r>
            <a:br>
              <a:rPr lang="en-US" altLang="zh-CN" sz="2400"/>
            </a:br>
            <a:r>
              <a:rPr lang="en-US" altLang="zh-CN" sz="2400"/>
              <a:t>        V(S_Buffer_Num);</a:t>
            </a:r>
            <a:br>
              <a:rPr lang="en-US" altLang="zh-CN" sz="2400"/>
            </a:br>
            <a:r>
              <a:rPr lang="en-US" altLang="zh-CN" sz="2400"/>
              <a:t>        consume_item(item);</a:t>
            </a:r>
            <a:br>
              <a:rPr lang="en-US" altLang="zh-CN" sz="2400"/>
            </a:br>
            <a:r>
              <a:rPr lang="en-US" altLang="zh-CN" sz="2400"/>
              <a:t>    }</a:t>
            </a:r>
          </a:p>
          <a:p>
            <a:r>
              <a:rPr lang="en-US" altLang="zh-CN" sz="2400"/>
              <a:t>}</a:t>
            </a:r>
          </a:p>
        </p:txBody>
      </p:sp>
      <p:sp useBgFill="1">
        <p:nvSpPr>
          <p:cNvPr id="1451013" name="Rectangle 5"/>
          <p:cNvSpPr>
            <a:spLocks noChangeArrowheads="1"/>
          </p:cNvSpPr>
          <p:nvPr/>
        </p:nvSpPr>
        <p:spPr bwMode="auto">
          <a:xfrm>
            <a:off x="822841" y="3706813"/>
            <a:ext cx="3540125" cy="83185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FFFF66"/>
                </a:solidFill>
              </a:rPr>
              <a:t>P(</a:t>
            </a:r>
            <a:r>
              <a:rPr lang="en-US" altLang="zh-CN" sz="2400" dirty="0" err="1">
                <a:solidFill>
                  <a:srgbClr val="FFFF66"/>
                </a:solidFill>
              </a:rPr>
              <a:t>S_Mutex</a:t>
            </a:r>
            <a:r>
              <a:rPr lang="en-US" altLang="zh-CN" sz="2400" dirty="0">
                <a:solidFill>
                  <a:srgbClr val="FFFF66"/>
                </a:solidFill>
              </a:rPr>
              <a:t>);     // </a:t>
            </a:r>
            <a:r>
              <a:rPr lang="zh-CN" altLang="en-US" sz="2400" dirty="0">
                <a:solidFill>
                  <a:srgbClr val="FFFF66"/>
                </a:solidFill>
              </a:rPr>
              <a:t>写反了 </a:t>
            </a:r>
            <a:br>
              <a:rPr lang="zh-CN" altLang="en-US" sz="2400" dirty="0">
                <a:solidFill>
                  <a:srgbClr val="FFFF66"/>
                </a:solidFill>
              </a:rPr>
            </a:br>
            <a:r>
              <a:rPr lang="en-US" altLang="zh-CN" sz="2400" dirty="0">
                <a:solidFill>
                  <a:srgbClr val="FFFF66"/>
                </a:solidFill>
              </a:rPr>
              <a:t>P(</a:t>
            </a:r>
            <a:r>
              <a:rPr lang="en-US" altLang="zh-CN" sz="2400" dirty="0" err="1">
                <a:solidFill>
                  <a:srgbClr val="FFFF66"/>
                </a:solidFill>
              </a:rPr>
              <a:t>S_Buffer_Num</a:t>
            </a:r>
            <a:r>
              <a:rPr lang="en-US" altLang="zh-CN" sz="2400" dirty="0">
                <a:solidFill>
                  <a:srgbClr val="FFFF66"/>
                </a:solidFill>
              </a:rPr>
              <a:t>);</a:t>
            </a: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5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1013" grpId="0" animBg="1" autoUpdateAnimBg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DE7EB"/>
            </a:gs>
            <a:gs pos="100000">
              <a:srgbClr val="FFFFFF"/>
            </a:gs>
          </a:gsLst>
          <a:path path="rect">
            <a:fillToRect l="50000" t="50000" r="50000" b="50000"/>
          </a:path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DE7EB"/>
            </a:gs>
            <a:gs pos="100000">
              <a:srgbClr val="FFFFFF"/>
            </a:gs>
          </a:gsLst>
          <a:path path="rect">
            <a:fillToRect l="50000" t="50000" r="50000" b="50000"/>
          </a:path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19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20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21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22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23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24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25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26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27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28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29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0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1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32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33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34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35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36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37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38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39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4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0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41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42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43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44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45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46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47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48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49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5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578963"/>
    </a:dk1>
    <a:lt1>
      <a:srgbClr val="333333"/>
    </a:lt1>
    <a:dk2>
      <a:srgbClr val="6600FF"/>
    </a:dk2>
    <a:lt2>
      <a:srgbClr val="004C2B"/>
    </a:lt2>
    <a:accent1>
      <a:srgbClr val="E1B7B7"/>
    </a:accent1>
    <a:accent2>
      <a:srgbClr val="B3E1B3"/>
    </a:accent2>
    <a:accent3>
      <a:srgbClr val="B8AAFF"/>
    </a:accent3>
    <a:accent4>
      <a:srgbClr val="2A2A2A"/>
    </a:accent4>
    <a:accent5>
      <a:srgbClr val="EED8D8"/>
    </a:accent5>
    <a:accent6>
      <a:srgbClr val="A2CCA2"/>
    </a:accent6>
    <a:hlink>
      <a:srgbClr val="BDD7E5"/>
    </a:hlink>
    <a:folHlink>
      <a:srgbClr val="D2AAD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49403</TotalTime>
  <Words>3418</Words>
  <Application>Microsoft Macintosh PowerPoint</Application>
  <PresentationFormat>全屏显示(4:3)</PresentationFormat>
  <Paragraphs>871</Paragraphs>
  <Slides>61</Slides>
  <Notes>46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61</vt:i4>
      </vt:variant>
    </vt:vector>
  </HeadingPairs>
  <TitlesOfParts>
    <vt:vector size="80" baseType="lpstr">
      <vt:lpstr>黑体</vt:lpstr>
      <vt:lpstr>黑体</vt:lpstr>
      <vt:lpstr>华文新魏</vt:lpstr>
      <vt:lpstr>楷体_GB2312</vt:lpstr>
      <vt:lpstr>隶书</vt:lpstr>
      <vt:lpstr>宋体</vt:lpstr>
      <vt:lpstr>Microsoft YaHei</vt:lpstr>
      <vt:lpstr>ArialUnicodeMS</vt:lpstr>
      <vt:lpstr>Arial</vt:lpstr>
      <vt:lpstr>Symbol</vt:lpstr>
      <vt:lpstr>Tahoma</vt:lpstr>
      <vt:lpstr>Times New Roman</vt:lpstr>
      <vt:lpstr>Wingdings</vt:lpstr>
      <vt:lpstr>Wingdings 2</vt:lpstr>
      <vt:lpstr>默认设计模板</vt:lpstr>
      <vt:lpstr>Visio.Drawing.5</vt:lpstr>
      <vt:lpstr>位图图像</vt:lpstr>
      <vt:lpstr>VISIO</vt:lpstr>
      <vt:lpstr>Equation</vt:lpstr>
      <vt:lpstr>第二章  死锁问题</vt:lpstr>
      <vt:lpstr>PowerPoint 演示文稿</vt:lpstr>
      <vt:lpstr>PowerPoint 演示文稿</vt:lpstr>
      <vt:lpstr>PowerPoint 演示文稿</vt:lpstr>
      <vt:lpstr>PowerPoint 演示文稿</vt:lpstr>
      <vt:lpstr>产生死锁的原因</vt:lpstr>
      <vt:lpstr>进程的推进顺序不当</vt:lpstr>
      <vt:lpstr>进程的推进顺序合适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死锁检测（多资源）：资源分配图的简化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安全状态</vt:lpstr>
      <vt:lpstr>安全状态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Tsinghua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Weijun</dc:creator>
  <cp:lastModifiedBy>Microsoft Office 用户</cp:lastModifiedBy>
  <cp:revision>2250</cp:revision>
  <dcterms:created xsi:type="dcterms:W3CDTF">2001-05-23T07:41:21Z</dcterms:created>
  <dcterms:modified xsi:type="dcterms:W3CDTF">2019-10-26T15:52:49Z</dcterms:modified>
</cp:coreProperties>
</file>